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76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3" r:id="rId19"/>
    <p:sldId id="274" r:id="rId20"/>
    <p:sldId id="272" r:id="rId21"/>
    <p:sldId id="275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2" r:id="rId37"/>
    <p:sldId id="293" r:id="rId38"/>
    <p:sldId id="294" r:id="rId3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481F8-BBCC-40A0-9A68-DC25A51B7902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0AD6132-90D8-4768-8EE6-B809E8BD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442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481F8-BBCC-40A0-9A68-DC25A51B7902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0AD6132-90D8-4768-8EE6-B809E8BD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172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481F8-BBCC-40A0-9A68-DC25A51B7902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0AD6132-90D8-4768-8EE6-B809E8BD1194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57801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481F8-BBCC-40A0-9A68-DC25A51B7902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0AD6132-90D8-4768-8EE6-B809E8BD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40209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481F8-BBCC-40A0-9A68-DC25A51B7902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0AD6132-90D8-4768-8EE6-B809E8BD1194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853923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481F8-BBCC-40A0-9A68-DC25A51B7902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0AD6132-90D8-4768-8EE6-B809E8BD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6972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481F8-BBCC-40A0-9A68-DC25A51B7902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D6132-90D8-4768-8EE6-B809E8BD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4611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481F8-BBCC-40A0-9A68-DC25A51B7902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D6132-90D8-4768-8EE6-B809E8BD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1894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481F8-BBCC-40A0-9A68-DC25A51B7902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D6132-90D8-4768-8EE6-B809E8BD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323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481F8-BBCC-40A0-9A68-DC25A51B7902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0AD6132-90D8-4768-8EE6-B809E8BD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185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481F8-BBCC-40A0-9A68-DC25A51B7902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0AD6132-90D8-4768-8EE6-B809E8BD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614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481F8-BBCC-40A0-9A68-DC25A51B7902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0AD6132-90D8-4768-8EE6-B809E8BD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515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481F8-BBCC-40A0-9A68-DC25A51B7902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D6132-90D8-4768-8EE6-B809E8BD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608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481F8-BBCC-40A0-9A68-DC25A51B7902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D6132-90D8-4768-8EE6-B809E8BD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438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481F8-BBCC-40A0-9A68-DC25A51B7902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D6132-90D8-4768-8EE6-B809E8BD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6964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481F8-BBCC-40A0-9A68-DC25A51B7902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0AD6132-90D8-4768-8EE6-B809E8BD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48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4481F8-BBCC-40A0-9A68-DC25A51B7902}" type="datetimeFigureOut">
              <a:rPr lang="en-US" smtClean="0"/>
              <a:t>10/12/2023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0AD6132-90D8-4768-8EE6-B809E8BD11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339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 smtClean="0"/>
              <a:t>TB and HIV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Talebi-Taher</a:t>
            </a:r>
            <a:r>
              <a:rPr lang="en-US" dirty="0" smtClean="0"/>
              <a:t> M.MD,</a:t>
            </a:r>
          </a:p>
          <a:p>
            <a:r>
              <a:rPr lang="en-US" dirty="0" smtClean="0"/>
              <a:t>Infectious Diseases Department</a:t>
            </a:r>
          </a:p>
          <a:p>
            <a:r>
              <a:rPr lang="en-US" dirty="0" smtClean="0"/>
              <a:t>IUMS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822" y="4777380"/>
            <a:ext cx="4267790" cy="1545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789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تشخیص سل نهفته: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/>
              <a:t>شناسایی و درمان سل نهفته در </a:t>
            </a:r>
            <a:r>
              <a:rPr lang="fa-IR" dirty="0" smtClean="0"/>
              <a:t>مبتلایان </a:t>
            </a:r>
            <a:r>
              <a:rPr lang="fa-IR" dirty="0"/>
              <a:t>به </a:t>
            </a:r>
            <a:r>
              <a:rPr lang="en-US" dirty="0"/>
              <a:t>HIV </a:t>
            </a:r>
            <a:r>
              <a:rPr lang="fa-IR" dirty="0"/>
              <a:t>یک اولویت مهم </a:t>
            </a:r>
            <a:r>
              <a:rPr lang="fa-IR" dirty="0" smtClean="0"/>
              <a:t>است.</a:t>
            </a:r>
          </a:p>
          <a:p>
            <a:pPr algn="r" rtl="1"/>
            <a:r>
              <a:rPr lang="fa-IR" dirty="0"/>
              <a:t>همه </a:t>
            </a:r>
            <a:r>
              <a:rPr lang="fa-IR" dirty="0" smtClean="0"/>
              <a:t>مبتلایان </a:t>
            </a:r>
            <a:r>
              <a:rPr lang="fa-IR" dirty="0"/>
              <a:t>به </a:t>
            </a:r>
            <a:r>
              <a:rPr lang="en-US" dirty="0"/>
              <a:t>HIV </a:t>
            </a:r>
            <a:r>
              <a:rPr lang="fa-IR" dirty="0"/>
              <a:t>باید در زمان تشخیص</a:t>
            </a:r>
            <a:r>
              <a:rPr lang="en-US" dirty="0"/>
              <a:t>HIV </a:t>
            </a:r>
            <a:r>
              <a:rPr lang="fa-IR" dirty="0"/>
              <a:t>و به صورت دوره ای، از نظر عفونت نهفته سل ارزیابی شوند</a:t>
            </a:r>
            <a:r>
              <a:rPr lang="fa-IR" dirty="0" smtClean="0"/>
              <a:t>.</a:t>
            </a:r>
          </a:p>
          <a:p>
            <a:pPr algn="r" rtl="1"/>
            <a:r>
              <a:rPr lang="en-US" dirty="0" smtClean="0"/>
              <a:t>TST</a:t>
            </a:r>
            <a:r>
              <a:rPr lang="fa-IR" dirty="0" smtClean="0"/>
              <a:t>(سالیانه)</a:t>
            </a:r>
            <a:endParaRPr lang="en-US" dirty="0" smtClean="0"/>
          </a:p>
          <a:p>
            <a:pPr algn="r" rtl="1"/>
            <a:r>
              <a:rPr lang="en-US" dirty="0" smtClean="0"/>
              <a:t>IGRA</a:t>
            </a:r>
          </a:p>
          <a:p>
            <a:pPr algn="r" rtl="1"/>
            <a:r>
              <a:rPr lang="fa-IR" dirty="0"/>
              <a:t>حساسیت این روش در </a:t>
            </a:r>
            <a:r>
              <a:rPr lang="en-US" dirty="0" smtClean="0"/>
              <a:t>CD4  </a:t>
            </a:r>
            <a:r>
              <a:rPr lang="fa-IR" dirty="0" smtClean="0"/>
              <a:t>زیر 200کاهش </a:t>
            </a:r>
            <a:r>
              <a:rPr lang="fa-IR" dirty="0"/>
              <a:t>می یابد</a:t>
            </a:r>
            <a:r>
              <a:rPr lang="fa-IR" dirty="0" smtClean="0"/>
              <a:t>.</a:t>
            </a:r>
          </a:p>
          <a:p>
            <a:pPr algn="r" rtl="1"/>
            <a:r>
              <a:rPr lang="fa-IR" dirty="0" smtClean="0"/>
              <a:t>استفاده </a:t>
            </a:r>
            <a:r>
              <a:rPr lang="fa-IR" dirty="0"/>
              <a:t>از هر دو روش در یک فرد توصیه نمی شود.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92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سل نهفته: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/>
              <a:t>در همه افراد </a:t>
            </a:r>
            <a:r>
              <a:rPr lang="fa-IR" dirty="0" smtClean="0"/>
              <a:t>مبتلا </a:t>
            </a:r>
            <a:r>
              <a:rPr lang="fa-IR" dirty="0"/>
              <a:t>به </a:t>
            </a:r>
            <a:r>
              <a:rPr lang="en-US" dirty="0"/>
              <a:t>HIV </a:t>
            </a:r>
            <a:r>
              <a:rPr lang="fa-IR" dirty="0"/>
              <a:t>با تست پوستی یا </a:t>
            </a:r>
            <a:r>
              <a:rPr lang="en-US" dirty="0"/>
              <a:t>IGRA </a:t>
            </a:r>
            <a:r>
              <a:rPr lang="fa-IR" dirty="0"/>
              <a:t>مثبت، باید ارزیابی بالینی، پرتونگاری قفسه </a:t>
            </a:r>
            <a:r>
              <a:rPr lang="fa-IR" dirty="0" smtClean="0"/>
              <a:t>سینه و </a:t>
            </a:r>
            <a:r>
              <a:rPr lang="fa-IR" dirty="0"/>
              <a:t>ارسال نمونه های خلط برای اسمیراسید فست از نظر رد سل فعال انجام شود</a:t>
            </a:r>
            <a:r>
              <a:rPr lang="fa-IR" dirty="0" smtClean="0"/>
              <a:t>.</a:t>
            </a:r>
          </a:p>
          <a:p>
            <a:pPr algn="r" rtl="1"/>
            <a:r>
              <a:rPr lang="fa-IR" dirty="0" smtClean="0"/>
              <a:t> </a:t>
            </a:r>
            <a:r>
              <a:rPr lang="fa-IR" dirty="0"/>
              <a:t>ارزیابی بالینی باید حتما شامل شرح حال گرفتن در مورد سرفه </a:t>
            </a:r>
            <a:r>
              <a:rPr lang="fa-IR" dirty="0" smtClean="0"/>
              <a:t>(هر </a:t>
            </a:r>
            <a:r>
              <a:rPr lang="fa-IR" dirty="0"/>
              <a:t>سرفه با هر طول </a:t>
            </a:r>
            <a:r>
              <a:rPr lang="fa-IR" dirty="0" smtClean="0"/>
              <a:t>مدتی)، </a:t>
            </a:r>
            <a:r>
              <a:rPr lang="fa-IR" dirty="0"/>
              <a:t>کاهش وزن، تعریق شبانه و تب باشد. </a:t>
            </a:r>
            <a:endParaRPr lang="fa-IR" dirty="0" smtClean="0"/>
          </a:p>
          <a:p>
            <a:pPr algn="r" rtl="1"/>
            <a:r>
              <a:rPr lang="fa-IR" dirty="0" smtClean="0"/>
              <a:t>اگر </a:t>
            </a:r>
            <a:r>
              <a:rPr lang="fa-IR" dirty="0"/>
              <a:t>بیمار از نظر بالینی مشکوک به سل بود، باید کشت خلط از نظر مایکوباکتریوم توبرکلوزیس نیز انجام شود</a:t>
            </a:r>
            <a:r>
              <a:rPr lang="fa-IR" dirty="0" smtClean="0"/>
              <a:t>.</a:t>
            </a:r>
          </a:p>
          <a:p>
            <a:pPr algn="r" rtl="1"/>
            <a:r>
              <a:rPr lang="fa-IR" dirty="0" smtClean="0"/>
              <a:t> </a:t>
            </a:r>
            <a:r>
              <a:rPr lang="fa-IR" dirty="0"/>
              <a:t>برای نمونه های کشت مثبت، آنتی بیوگرام انجام خواهد شد.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113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ادامه: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/>
              <a:t>همچنین کسانی که در گذشته، آزمون پوستی توبرکولین در آنها مثبت بوده </a:t>
            </a:r>
            <a:r>
              <a:rPr lang="fa-IR" dirty="0" smtClean="0"/>
              <a:t>است( به </a:t>
            </a:r>
            <a:r>
              <a:rPr lang="fa-IR" dirty="0"/>
              <a:t>شرطی که </a:t>
            </a:r>
            <a:r>
              <a:rPr lang="fa-IR" dirty="0" smtClean="0"/>
              <a:t>قبلا </a:t>
            </a:r>
            <a:r>
              <a:rPr lang="fa-IR" dirty="0"/>
              <a:t>درمان پیشگیری سل یا درمان سل فعال را دریافت نکرده </a:t>
            </a:r>
            <a:r>
              <a:rPr lang="fa-IR" dirty="0" smtClean="0"/>
              <a:t>باشند)، </a:t>
            </a:r>
            <a:r>
              <a:rPr lang="fa-IR" dirty="0"/>
              <a:t>باید پس از رد سل فعال درمان پیشگیرانه سل دریافت </a:t>
            </a:r>
            <a:r>
              <a:rPr lang="fa-IR" dirty="0" smtClean="0"/>
              <a:t>کنند.</a:t>
            </a:r>
          </a:p>
          <a:p>
            <a:pPr algn="r" rtl="1"/>
            <a:endParaRPr lang="fa-IR" dirty="0" smtClean="0"/>
          </a:p>
          <a:p>
            <a:pPr algn="r" rtl="1"/>
            <a:r>
              <a:rPr lang="fa-IR" dirty="0" smtClean="0"/>
              <a:t>مبتلایان به </a:t>
            </a:r>
            <a:r>
              <a:rPr lang="en-US" dirty="0" smtClean="0"/>
              <a:t>HIV</a:t>
            </a:r>
            <a:r>
              <a:rPr lang="fa-IR" dirty="0" smtClean="0"/>
              <a:t> با</a:t>
            </a:r>
            <a:r>
              <a:rPr lang="en-US" dirty="0" smtClean="0"/>
              <a:t>CD4</a:t>
            </a:r>
            <a:r>
              <a:rPr lang="fa-IR" dirty="0" smtClean="0"/>
              <a:t>زیر 200 و </a:t>
            </a:r>
            <a:r>
              <a:rPr lang="fa-IR" dirty="0"/>
              <a:t>آزمون پوستی توبرکولین منفی </a:t>
            </a:r>
            <a:r>
              <a:rPr lang="fa-IR" dirty="0" smtClean="0"/>
              <a:t>و </a:t>
            </a:r>
            <a:r>
              <a:rPr lang="fa-IR" dirty="0"/>
              <a:t>مشکوک به سل فعال نیز نباشند، باید پس از شروع </a:t>
            </a:r>
            <a:r>
              <a:rPr lang="en-US" dirty="0"/>
              <a:t>ART </a:t>
            </a:r>
            <a:r>
              <a:rPr lang="fa-IR" dirty="0"/>
              <a:t>و بعد از دستیابی </a:t>
            </a:r>
            <a:r>
              <a:rPr lang="fa-IR" dirty="0" smtClean="0"/>
              <a:t>به</a:t>
            </a:r>
            <a:r>
              <a:rPr lang="en-US" dirty="0" smtClean="0"/>
              <a:t>CD4 </a:t>
            </a:r>
            <a:r>
              <a:rPr lang="fa-IR" dirty="0" smtClean="0"/>
              <a:t>بالای </a:t>
            </a:r>
            <a:r>
              <a:rPr lang="en-US" dirty="0" smtClean="0"/>
              <a:t>200 </a:t>
            </a:r>
            <a:r>
              <a:rPr lang="fa-IR" dirty="0"/>
              <a:t>مجددا آزمون پوستی توبرکولین انجام شودو براساس آن تصمیم گیری شود.</a:t>
            </a:r>
            <a:endParaRPr lang="fa-IR" dirty="0" smtClean="0"/>
          </a:p>
          <a:p>
            <a:pPr marL="0" indent="0" algn="r" rtl="1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440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سل نهفته: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/>
              <a:t>مواجهه اخیر با بیمار </a:t>
            </a:r>
            <a:r>
              <a:rPr lang="fa-IR" dirty="0" smtClean="0"/>
              <a:t>مبتلا </a:t>
            </a:r>
            <a:r>
              <a:rPr lang="fa-IR" dirty="0"/>
              <a:t>به سل ریوی اسمیر مثبت یا سل </a:t>
            </a:r>
            <a:r>
              <a:rPr lang="fa-IR" dirty="0" smtClean="0"/>
              <a:t>لارنکس</a:t>
            </a:r>
            <a:r>
              <a:rPr lang="fa-IR" dirty="0"/>
              <a:t>: این افراد باید بعد از رد بیماری فعال به وسیله ارزیابی بالینی، پرتونگاری قفسه سینه و نمونه های خلط برای اسمیر </a:t>
            </a:r>
            <a:r>
              <a:rPr lang="en-US" dirty="0"/>
              <a:t>AFB، </a:t>
            </a:r>
            <a:r>
              <a:rPr lang="fa-IR" dirty="0"/>
              <a:t>صرفنظر از نتایج آزمون پوستی توبرکولین و سابقه قبلی درمان ضد سل، از نظر عفونت نهفته سل درمان پیشگیرانه دریافت کنند. </a:t>
            </a:r>
            <a:endParaRPr lang="fa-IR" dirty="0" smtClean="0"/>
          </a:p>
          <a:p>
            <a:pPr algn="r" rtl="1"/>
            <a:endParaRPr lang="fa-IR" dirty="0" smtClean="0"/>
          </a:p>
          <a:p>
            <a:pPr algn="r" rtl="1"/>
            <a:r>
              <a:rPr lang="fa-IR" dirty="0"/>
              <a:t>در صورتی که </a:t>
            </a:r>
            <a:r>
              <a:rPr lang="fa-IR" dirty="0" smtClean="0"/>
              <a:t>قبلا </a:t>
            </a:r>
            <a:r>
              <a:rPr lang="fa-IR" dirty="0"/>
              <a:t>بیمار تحت </a:t>
            </a:r>
            <a:r>
              <a:rPr lang="fa-IR" dirty="0" smtClean="0"/>
              <a:t>پروفیلاکسی </a:t>
            </a:r>
            <a:r>
              <a:rPr lang="fa-IR" dirty="0"/>
              <a:t>سل قرار گرفته باشد، عموما توصیه می شود که بدون توجه به تعداد سلولهای 4</a:t>
            </a:r>
            <a:r>
              <a:rPr lang="en-US" dirty="0"/>
              <a:t>CD </a:t>
            </a:r>
            <a:r>
              <a:rPr lang="fa-IR" dirty="0"/>
              <a:t>مجددا تحت درمان </a:t>
            </a:r>
            <a:r>
              <a:rPr lang="fa-IR" dirty="0" smtClean="0"/>
              <a:t>پروفیلاکسی </a:t>
            </a:r>
            <a:r>
              <a:rPr lang="fa-IR" dirty="0"/>
              <a:t>قرار گیرند ولی به هر حال در مواجهه مجدد با فوکال پوینت عفونی مشورت شود.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044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تماس نزدیک: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en-US" dirty="0" smtClean="0"/>
              <a:t>:Close contact</a:t>
            </a:r>
            <a:r>
              <a:rPr lang="fa-IR" dirty="0" smtClean="0"/>
              <a:t>کسانی </a:t>
            </a:r>
            <a:r>
              <a:rPr lang="fa-IR" dirty="0"/>
              <a:t>که از سه ماه قبل از تشخیص سل با بیمار در یک منزل زندگی میکرده اندیا اگرچه با بیمار در یک منزل زندگی نمی کنند حداقل یک شب یا ساعات </a:t>
            </a:r>
            <a:r>
              <a:rPr lang="fa-IR" dirty="0" smtClean="0"/>
              <a:t>طولانی </a:t>
            </a:r>
            <a:r>
              <a:rPr lang="fa-IR" dirty="0"/>
              <a:t>و متوالی طی روز در یک مکان بسته یا اتاق با بیمار به سر برده </a:t>
            </a:r>
            <a:r>
              <a:rPr lang="fa-IR" dirty="0" smtClean="0"/>
              <a:t>اند.</a:t>
            </a:r>
          </a:p>
          <a:p>
            <a:pPr algn="r" rtl="1"/>
            <a:endParaRPr lang="fa-IR" dirty="0"/>
          </a:p>
          <a:p>
            <a:pPr algn="r" rtl="1"/>
            <a:r>
              <a:rPr lang="fa-IR" dirty="0"/>
              <a:t>همواره الویت بررسی با افرادی است که با فرد بیمار در یک منزل سکونت </a:t>
            </a:r>
            <a:r>
              <a:rPr lang="fa-IR" dirty="0" smtClean="0"/>
              <a:t>دارند.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745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ادامه: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/>
              <a:t>وجود ضایعات فیبروتیک قله ریه در پرتونگاری قفسه سینه: نمونه های خلط برای اسمیر و کشت مایکوباکتریوم توبرکولوزیس باید بررسی شوند</a:t>
            </a:r>
            <a:r>
              <a:rPr lang="fa-IR" dirty="0" smtClean="0"/>
              <a:t>.</a:t>
            </a:r>
          </a:p>
          <a:p>
            <a:pPr algn="r" rtl="1"/>
            <a:r>
              <a:rPr lang="fa-IR" dirty="0" smtClean="0"/>
              <a:t> </a:t>
            </a:r>
            <a:r>
              <a:rPr lang="fa-IR" dirty="0"/>
              <a:t>افرادی که نشانه ای از بیماری فعال و نیز سابقه ای از درمان کافی برای سل فعال یا نهفته ندارند، باید صرفنظر از نتایج آزمون پوستی توبرکولین برای سل نهفته درمان پیشگیرانه دریافت کنند</a:t>
            </a:r>
            <a:r>
              <a:rPr lang="fa-IR" dirty="0" smtClean="0"/>
              <a:t>.</a:t>
            </a:r>
          </a:p>
          <a:p>
            <a:pPr algn="r" rt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2241" y="3692434"/>
            <a:ext cx="4988548" cy="26561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94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ادامه: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/>
              <a:t>در مجموع وقتی فرد </a:t>
            </a:r>
            <a:r>
              <a:rPr lang="fa-IR" dirty="0" smtClean="0"/>
              <a:t>علائم </a:t>
            </a:r>
            <a:r>
              <a:rPr lang="fa-IR" dirty="0"/>
              <a:t>مشکوک به سل را ندارد و رادیوگرافی قفسه سینه نیز طبیعی است، با داشتن تست پوستی یا </a:t>
            </a:r>
            <a:r>
              <a:rPr lang="en-US" dirty="0"/>
              <a:t>IGRA </a:t>
            </a:r>
            <a:r>
              <a:rPr lang="fa-IR" dirty="0"/>
              <a:t>مثبت می توانید </a:t>
            </a:r>
            <a:r>
              <a:rPr lang="fa-IR" dirty="0" smtClean="0"/>
              <a:t>پروفیلاکسی </a:t>
            </a:r>
            <a:r>
              <a:rPr lang="fa-IR" dirty="0"/>
              <a:t>سل را شروع کنید. </a:t>
            </a:r>
            <a:endParaRPr lang="fa-IR" dirty="0" smtClean="0"/>
          </a:p>
          <a:p>
            <a:pPr algn="l"/>
            <a:r>
              <a:rPr lang="en-US" dirty="0" smtClean="0"/>
              <a:t>INH: 300 mg/d 6-9 </a:t>
            </a:r>
            <a:r>
              <a:rPr lang="en-US" dirty="0" err="1" smtClean="0"/>
              <a:t>mo</a:t>
            </a:r>
            <a:endParaRPr lang="en-US" dirty="0" smtClean="0"/>
          </a:p>
          <a:p>
            <a:pPr algn="l"/>
            <a:r>
              <a:rPr lang="en-US" dirty="0" smtClean="0"/>
              <a:t>INH(900mg/w)+</a:t>
            </a:r>
            <a:r>
              <a:rPr lang="en-US" dirty="0" err="1" smtClean="0"/>
              <a:t>Rifapentine</a:t>
            </a:r>
            <a:r>
              <a:rPr lang="en-US" dirty="0" smtClean="0"/>
              <a:t>(900mg/w)  12 weeks</a:t>
            </a:r>
          </a:p>
          <a:p>
            <a:pPr algn="r" rtl="1"/>
            <a:endParaRPr lang="en-US" dirty="0"/>
          </a:p>
          <a:p>
            <a:pPr algn="r" rtl="1"/>
            <a:endParaRPr lang="en-US" dirty="0" smtClean="0"/>
          </a:p>
          <a:p>
            <a:pPr algn="r" rtl="1"/>
            <a:r>
              <a:rPr lang="fa-IR" dirty="0"/>
              <a:t>دوز ریفاپنتین بر اساس وزن بیمار به قرار زیر است: </a:t>
            </a:r>
            <a:r>
              <a:rPr lang="en-US" dirty="0"/>
              <a:t> </a:t>
            </a:r>
          </a:p>
          <a:p>
            <a:pPr algn="r" rtl="1"/>
            <a:r>
              <a:rPr lang="fa-IR" dirty="0" smtClean="0"/>
              <a:t>وزن </a:t>
            </a:r>
            <a:r>
              <a:rPr lang="en-US" dirty="0" smtClean="0"/>
              <a:t>32-49.9 </a:t>
            </a:r>
            <a:r>
              <a:rPr lang="fa-IR" dirty="0"/>
              <a:t>به مقدار </a:t>
            </a:r>
            <a:r>
              <a:rPr lang="en-US" dirty="0" smtClean="0"/>
              <a:t>mg750 </a:t>
            </a:r>
          </a:p>
          <a:p>
            <a:pPr algn="r" rtl="1"/>
            <a:r>
              <a:rPr lang="fa-IR" dirty="0" smtClean="0"/>
              <a:t>وزن </a:t>
            </a:r>
            <a:r>
              <a:rPr lang="fa-IR" dirty="0"/>
              <a:t>بیشتر/مساوی </a:t>
            </a:r>
            <a:r>
              <a:rPr lang="en-US" dirty="0" smtClean="0"/>
              <a:t>50 </a:t>
            </a:r>
            <a:r>
              <a:rPr lang="en-US" dirty="0"/>
              <a:t>، </a:t>
            </a:r>
            <a:r>
              <a:rPr lang="fa-IR" dirty="0"/>
              <a:t>به مقدار </a:t>
            </a:r>
            <a:r>
              <a:rPr lang="en-US" dirty="0" smtClean="0"/>
              <a:t>mg900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8771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ادامه: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/>
              <a:t>نکات مهم در تجویز همزمان ریفاپنتین و </a:t>
            </a:r>
            <a:r>
              <a:rPr lang="en-US" dirty="0" smtClean="0"/>
              <a:t>INSTIs</a:t>
            </a:r>
            <a:r>
              <a:rPr lang="fa-IR" dirty="0" smtClean="0"/>
              <a:t>:</a:t>
            </a:r>
          </a:p>
          <a:p>
            <a:pPr algn="r" rtl="1"/>
            <a:r>
              <a:rPr lang="fa-IR" dirty="0"/>
              <a:t>همزمانی تجویزریفاپنتین با </a:t>
            </a:r>
            <a:r>
              <a:rPr lang="en-US" dirty="0"/>
              <a:t>mg 400 </a:t>
            </a:r>
            <a:r>
              <a:rPr lang="en-US" dirty="0" err="1"/>
              <a:t>Raltegravir</a:t>
            </a:r>
            <a:r>
              <a:rPr lang="en-US" dirty="0"/>
              <a:t> </a:t>
            </a:r>
            <a:r>
              <a:rPr lang="fa-IR" dirty="0"/>
              <a:t>دو بار در روز مانعی ندارد. </a:t>
            </a:r>
            <a:endParaRPr lang="fa-IR" dirty="0" smtClean="0"/>
          </a:p>
          <a:p>
            <a:pPr algn="r" rtl="1"/>
            <a:endParaRPr lang="fa-IR" dirty="0" smtClean="0"/>
          </a:p>
          <a:p>
            <a:pPr algn="r" rtl="1"/>
            <a:r>
              <a:rPr lang="fa-IR" dirty="0" smtClean="0"/>
              <a:t>اگر </a:t>
            </a:r>
            <a:r>
              <a:rPr lang="fa-IR" dirty="0"/>
              <a:t>بیمار 50 </a:t>
            </a:r>
            <a:r>
              <a:rPr lang="en-US" dirty="0" err="1"/>
              <a:t>dolutegravir</a:t>
            </a:r>
            <a:r>
              <a:rPr lang="en-US" dirty="0"/>
              <a:t> </a:t>
            </a:r>
            <a:r>
              <a:rPr lang="fa-IR" dirty="0"/>
              <a:t>میلیگرم روزانه استفاده می کند و </a:t>
            </a:r>
            <a:r>
              <a:rPr lang="en-US" dirty="0"/>
              <a:t>suppression viral </a:t>
            </a:r>
            <a:r>
              <a:rPr lang="fa-IR" dirty="0"/>
              <a:t>رخ داده تجویزریفاپنتین + ایزونیازید هفتگی منعی ندارد، اما در افرادیکه </a:t>
            </a:r>
            <a:r>
              <a:rPr lang="en-US" dirty="0"/>
              <a:t>DTG </a:t>
            </a:r>
            <a:r>
              <a:rPr lang="fa-IR" dirty="0"/>
              <a:t>بعلت احتمال مقاومت داروئی 50 میلیگرم دو بار در روز مصرف می نمایند نباید ریفاپنتین تجویز گردد و گزینه مناسب ایزونیازید روزانه می باشد.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815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ادامه: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INH(300mg)+</a:t>
            </a:r>
            <a:r>
              <a:rPr lang="en-US" dirty="0" err="1" smtClean="0"/>
              <a:t>rifapentine</a:t>
            </a:r>
            <a:r>
              <a:rPr lang="en-US" dirty="0" smtClean="0"/>
              <a:t>(600mg) d  /1mo</a:t>
            </a:r>
          </a:p>
          <a:p>
            <a:r>
              <a:rPr lang="en-US" dirty="0" smtClean="0"/>
              <a:t>INH(300mg)+rifampin(600mg) d/ 3 </a:t>
            </a:r>
            <a:r>
              <a:rPr lang="en-US" dirty="0" err="1" smtClean="0"/>
              <a:t>mo</a:t>
            </a:r>
            <a:endParaRPr lang="fa-IR" dirty="0" smtClean="0"/>
          </a:p>
          <a:p>
            <a:endParaRPr lang="en-US" dirty="0" smtClean="0"/>
          </a:p>
          <a:p>
            <a:pPr algn="r" rtl="1"/>
            <a:r>
              <a:rPr lang="fa-IR" dirty="0"/>
              <a:t>دوره ی 3 ماهه ریفامپین </a:t>
            </a:r>
            <a:r>
              <a:rPr lang="fa-IR" dirty="0" smtClean="0"/>
              <a:t>+ایزونیازید بصورت </a:t>
            </a:r>
            <a:r>
              <a:rPr lang="fa-IR" dirty="0"/>
              <a:t>تجویز روزانه در افراد با بار ویروسی مهار شده </a:t>
            </a:r>
            <a:r>
              <a:rPr lang="fa-IR" dirty="0" smtClean="0"/>
              <a:t>و رژیم </a:t>
            </a:r>
            <a:r>
              <a:rPr lang="fa-IR" dirty="0"/>
              <a:t>های ضد رتروویروسی فاقد </a:t>
            </a:r>
            <a:r>
              <a:rPr lang="en-US" dirty="0"/>
              <a:t>PIs </a:t>
            </a:r>
            <a:r>
              <a:rPr lang="fa-IR" dirty="0"/>
              <a:t>قابل تجویز می </a:t>
            </a:r>
            <a:r>
              <a:rPr lang="fa-IR" dirty="0" smtClean="0"/>
              <a:t>باشد.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500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حاملگی: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 </a:t>
            </a:r>
            <a:r>
              <a:rPr lang="fa-IR" dirty="0"/>
              <a:t>توصیه می شود تجویز ایزونیازید </a:t>
            </a:r>
            <a:r>
              <a:rPr lang="fa-IR" dirty="0" smtClean="0"/>
              <a:t>پروفیلاکسی </a:t>
            </a:r>
            <a:r>
              <a:rPr lang="fa-IR" dirty="0"/>
              <a:t>به بعد از زایمان موکول شود </a:t>
            </a:r>
            <a:r>
              <a:rPr lang="fa-IR" dirty="0" smtClean="0"/>
              <a:t>(خطر </a:t>
            </a:r>
            <a:r>
              <a:rPr lang="fa-IR" dirty="0"/>
              <a:t>بروز هپاتیت دارویی ناشی از ایزونیازید در بارداری ممکن است افزایش </a:t>
            </a:r>
            <a:r>
              <a:rPr lang="fa-IR" dirty="0" smtClean="0"/>
              <a:t>یاید). </a:t>
            </a:r>
          </a:p>
          <a:p>
            <a:pPr algn="r" rtl="1"/>
            <a:endParaRPr lang="fa-IR" dirty="0" smtClean="0"/>
          </a:p>
          <a:p>
            <a:pPr algn="r" rtl="1"/>
            <a:r>
              <a:rPr lang="fa-IR" dirty="0" smtClean="0"/>
              <a:t>اما </a:t>
            </a:r>
            <a:r>
              <a:rPr lang="fa-IR" dirty="0"/>
              <a:t>اگر زن باردار در تماس با فرد </a:t>
            </a:r>
            <a:r>
              <a:rPr lang="fa-IR" dirty="0" smtClean="0"/>
              <a:t>مبتلا </a:t>
            </a:r>
            <a:r>
              <a:rPr lang="fa-IR" dirty="0"/>
              <a:t>به سل فعال قرار بگیرد، </a:t>
            </a:r>
            <a:r>
              <a:rPr lang="fa-IR" dirty="0" smtClean="0"/>
              <a:t>پروفیلاکسی </a:t>
            </a:r>
            <a:r>
              <a:rPr lang="fa-IR" dirty="0"/>
              <a:t>با ایزونیازید حتما توصیه می شود.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799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مقدمه: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/>
              <a:t>خطر </a:t>
            </a:r>
            <a:r>
              <a:rPr lang="fa-IR" dirty="0" smtClean="0"/>
              <a:t>ابتلا </a:t>
            </a:r>
            <a:r>
              <a:rPr lang="fa-IR" dirty="0"/>
              <a:t>به سل در تمام مراحل عفونت </a:t>
            </a:r>
            <a:r>
              <a:rPr lang="en-US" dirty="0" smtClean="0"/>
              <a:t>HIV</a:t>
            </a:r>
            <a:endParaRPr lang="fa-IR" dirty="0" smtClean="0"/>
          </a:p>
          <a:p>
            <a:pPr algn="r" rtl="1"/>
            <a:r>
              <a:rPr lang="fa-IR" dirty="0"/>
              <a:t>شناسایی و درمان صحیح سل نیز </a:t>
            </a:r>
            <a:r>
              <a:rPr lang="fa-IR" dirty="0" smtClean="0"/>
              <a:t>علاوه بر </a:t>
            </a:r>
            <a:r>
              <a:rPr lang="fa-IR" dirty="0"/>
              <a:t>نجات بیمار، مانع از انتقال آن به دیگران می </a:t>
            </a:r>
            <a:r>
              <a:rPr lang="fa-IR" dirty="0" smtClean="0"/>
              <a:t>شود.</a:t>
            </a:r>
          </a:p>
          <a:p>
            <a:pPr algn="r" rtl="1"/>
            <a:r>
              <a:rPr lang="en-US" dirty="0" smtClean="0"/>
              <a:t>HIV </a:t>
            </a:r>
            <a:r>
              <a:rPr lang="fa-IR" dirty="0"/>
              <a:t>مسئول درصد قابل توجهی از مرگ ناشی از سل در سراسر جهان </a:t>
            </a:r>
            <a:r>
              <a:rPr lang="fa-IR" dirty="0" smtClean="0"/>
              <a:t>است</a:t>
            </a:r>
            <a:r>
              <a:rPr lang="en-US" dirty="0" smtClean="0"/>
              <a:t>.</a:t>
            </a:r>
          </a:p>
          <a:p>
            <a:pPr algn="r" rtl="1"/>
            <a:r>
              <a:rPr lang="fa-IR" dirty="0" smtClean="0"/>
              <a:t>سل نهفته</a:t>
            </a:r>
          </a:p>
          <a:p>
            <a:pPr algn="r" rtl="1"/>
            <a:r>
              <a:rPr lang="fa-IR" dirty="0"/>
              <a:t>یک سوم افراد </a:t>
            </a:r>
            <a:r>
              <a:rPr lang="fa-IR" dirty="0" smtClean="0"/>
              <a:t>مبتلا </a:t>
            </a:r>
            <a:r>
              <a:rPr lang="fa-IR" dirty="0"/>
              <a:t>به </a:t>
            </a:r>
            <a:r>
              <a:rPr lang="en-US" dirty="0"/>
              <a:t>HIV </a:t>
            </a:r>
            <a:r>
              <a:rPr lang="fa-IR" dirty="0"/>
              <a:t>آلوده به باسیل سل هستند در صورت عدم درمان ضد رتروویروسی، </a:t>
            </a:r>
            <a:r>
              <a:rPr lang="fa-IR" dirty="0" smtClean="0"/>
              <a:t>سالیانه%16-3 مبتلا </a:t>
            </a:r>
            <a:r>
              <a:rPr lang="fa-IR" dirty="0"/>
              <a:t>به سل فعال میشوند. </a:t>
            </a:r>
            <a:endParaRPr lang="fa-IR" dirty="0" smtClean="0"/>
          </a:p>
          <a:p>
            <a:pPr algn="r" rtl="1"/>
            <a:r>
              <a:rPr lang="fa-IR" dirty="0" smtClean="0"/>
              <a:t>تعداد </a:t>
            </a:r>
            <a:r>
              <a:rPr lang="fa-IR" dirty="0"/>
              <a:t>4</a:t>
            </a:r>
            <a:r>
              <a:rPr lang="en-US" dirty="0"/>
              <a:t>CD </a:t>
            </a:r>
            <a:r>
              <a:rPr lang="fa-IR" dirty="0"/>
              <a:t>فاکتور مطمئنی برای پیش بینی خطر بروز بیماری سل در افراد </a:t>
            </a:r>
            <a:r>
              <a:rPr lang="fa-IR" dirty="0" smtClean="0"/>
              <a:t>مبتلا </a:t>
            </a:r>
            <a:r>
              <a:rPr lang="fa-IR" dirty="0"/>
              <a:t>به </a:t>
            </a:r>
            <a:r>
              <a:rPr lang="en-US" dirty="0"/>
              <a:t>HIV </a:t>
            </a:r>
            <a:r>
              <a:rPr lang="fa-IR" dirty="0"/>
              <a:t>نیست.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049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ادامه: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a-IR" dirty="0" smtClean="0"/>
          </a:p>
          <a:p>
            <a:pPr algn="r" rtl="1"/>
            <a:r>
              <a:rPr lang="fa-IR" dirty="0" smtClean="0"/>
              <a:t>ویتامین </a:t>
            </a:r>
            <a:r>
              <a:rPr lang="en-US" dirty="0" smtClean="0"/>
              <a:t>B6</a:t>
            </a:r>
            <a:endParaRPr lang="fa-IR" dirty="0"/>
          </a:p>
          <a:p>
            <a:r>
              <a:rPr lang="en-US" dirty="0" smtClean="0"/>
              <a:t>INH: 10-25 mg/d</a:t>
            </a:r>
          </a:p>
          <a:p>
            <a:r>
              <a:rPr lang="en-US" dirty="0" err="1" smtClean="0"/>
              <a:t>INH+Rifapentine</a:t>
            </a:r>
            <a:r>
              <a:rPr lang="en-US" dirty="0" smtClean="0"/>
              <a:t>: 50mg/w</a:t>
            </a:r>
          </a:p>
          <a:p>
            <a:pPr algn="r" rtl="1"/>
            <a:r>
              <a:rPr lang="fa-IR" dirty="0" smtClean="0"/>
              <a:t>خطر </a:t>
            </a:r>
            <a:r>
              <a:rPr lang="fa-IR" dirty="0"/>
              <a:t>بروز هپاتیت دارویی با ایزونیازید در </a:t>
            </a:r>
            <a:r>
              <a:rPr lang="fa-IR" dirty="0" smtClean="0"/>
              <a:t>مبتلایان </a:t>
            </a:r>
            <a:r>
              <a:rPr lang="fa-IR" dirty="0"/>
              <a:t>به </a:t>
            </a:r>
            <a:r>
              <a:rPr lang="en-US" dirty="0"/>
              <a:t>HIV </a:t>
            </a:r>
            <a:r>
              <a:rPr lang="fa-IR" dirty="0"/>
              <a:t>بیشتر از سایرین نیست و نیز در همراهی با مصرف افاویرنز یا نویراپین افزایش نمی </a:t>
            </a:r>
            <a:r>
              <a:rPr lang="fa-IR" dirty="0" smtClean="0"/>
              <a:t>یابد.</a:t>
            </a:r>
          </a:p>
          <a:p>
            <a:pPr algn="r" rtl="1"/>
            <a:r>
              <a:rPr lang="fa-IR" dirty="0" smtClean="0"/>
              <a:t> </a:t>
            </a:r>
            <a:r>
              <a:rPr lang="fa-IR" dirty="0"/>
              <a:t>در افراد </a:t>
            </a:r>
            <a:r>
              <a:rPr lang="fa-IR" dirty="0" smtClean="0"/>
              <a:t>مبتلا </a:t>
            </a:r>
            <a:r>
              <a:rPr lang="fa-IR" dirty="0"/>
              <a:t>به هپاتیت های مزمن ویروسی، خطر مسمومیت کبدی با ایزونیازید بیشتر بوده و نیازمند مانیتورینگ دقیق تری است.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0322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معرفی یک بیمار: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بیمار 45 ساله </a:t>
            </a:r>
            <a:r>
              <a:rPr lang="en-US" dirty="0" smtClean="0"/>
              <a:t>HIV</a:t>
            </a:r>
            <a:r>
              <a:rPr lang="fa-IR" dirty="0" smtClean="0"/>
              <a:t>مثبت که تحت درمان </a:t>
            </a:r>
            <a:r>
              <a:rPr lang="en-US" dirty="0" smtClean="0"/>
              <a:t>ART</a:t>
            </a:r>
            <a:r>
              <a:rPr lang="fa-IR" dirty="0" smtClean="0"/>
              <a:t>نبوده و پیگیری نیز نداشته است، بعلت تب، سرفه، تعریق شبانه وکاهش وزن 15 کیلوگرم در طی دوماه در بیمارستان بستری می شود و با تشخیص پنومونی  تحت درمان سفتریاکسون و ازیترومایسین قرار می گیرد اما بعد از 4 روز علایم بیمار بهبود نمی یابد.</a:t>
            </a:r>
          </a:p>
          <a:p>
            <a:pPr algn="r" rtl="1"/>
            <a:r>
              <a:rPr lang="fa-IR" dirty="0" smtClean="0"/>
              <a:t>در </a:t>
            </a:r>
            <a:r>
              <a:rPr lang="en-US" dirty="0" smtClean="0"/>
              <a:t>CBC</a:t>
            </a:r>
            <a:r>
              <a:rPr lang="fa-IR" dirty="0" smtClean="0"/>
              <a:t> : لنفوپنی</a:t>
            </a:r>
          </a:p>
          <a:p>
            <a:pPr algn="r" rtl="1"/>
            <a:r>
              <a:rPr lang="en-US" dirty="0" smtClean="0"/>
              <a:t>CRP</a:t>
            </a:r>
            <a:r>
              <a:rPr lang="fa-IR" dirty="0" smtClean="0"/>
              <a:t>افزایش یافته</a:t>
            </a:r>
          </a:p>
          <a:p>
            <a:pPr algn="r" rtl="1"/>
            <a:r>
              <a:rPr lang="fa-IR" dirty="0" smtClean="0"/>
              <a:t>اقدام بعدی شما چیست؟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3567" y="3788229"/>
            <a:ext cx="3701142" cy="2420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545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تشخیص سل فعال: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/>
            <a:endParaRPr lang="en-US" dirty="0" smtClean="0"/>
          </a:p>
          <a:p>
            <a:pPr algn="l"/>
            <a:r>
              <a:rPr lang="en-US" dirty="0" smtClean="0"/>
              <a:t>Radiography(normal chest </a:t>
            </a:r>
            <a:r>
              <a:rPr lang="en-US" dirty="0" err="1" smtClean="0"/>
              <a:t>X.ray</a:t>
            </a:r>
            <a:r>
              <a:rPr lang="en-US" dirty="0" smtClean="0"/>
              <a:t>)</a:t>
            </a:r>
            <a:endParaRPr lang="en-US" dirty="0"/>
          </a:p>
          <a:p>
            <a:pPr algn="l"/>
            <a:r>
              <a:rPr lang="en-US" dirty="0" smtClean="0"/>
              <a:t>Sputum smear and culture</a:t>
            </a:r>
          </a:p>
          <a:p>
            <a:pPr algn="l"/>
            <a:r>
              <a:rPr lang="en-US" dirty="0" smtClean="0"/>
              <a:t>PPD?</a:t>
            </a:r>
          </a:p>
          <a:p>
            <a:pPr algn="l"/>
            <a:r>
              <a:rPr lang="en-US" dirty="0" smtClean="0"/>
              <a:t>IGRA?</a:t>
            </a:r>
          </a:p>
          <a:p>
            <a:pPr algn="l"/>
            <a:r>
              <a:rPr lang="en-US" dirty="0" smtClean="0"/>
              <a:t>PCR</a:t>
            </a:r>
            <a:endParaRPr lang="fa-IR" dirty="0" smtClean="0"/>
          </a:p>
          <a:p>
            <a:pPr algn="l"/>
            <a:r>
              <a:rPr lang="en-US" dirty="0"/>
              <a:t>B</a:t>
            </a:r>
            <a:r>
              <a:rPr lang="en-US" dirty="0" smtClean="0"/>
              <a:t>ronchoscopy</a:t>
            </a:r>
          </a:p>
          <a:p>
            <a:pPr algn="l"/>
            <a:endParaRPr lang="en-US" dirty="0" smtClean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406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ادامه: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/>
              <a:t>در مراکزی که دسترسی به دستگاه </a:t>
            </a:r>
            <a:r>
              <a:rPr lang="en-US" dirty="0" err="1"/>
              <a:t>GeneXpert</a:t>
            </a:r>
            <a:r>
              <a:rPr lang="en-US" dirty="0"/>
              <a:t> </a:t>
            </a:r>
            <a:r>
              <a:rPr lang="fa-IR" dirty="0"/>
              <a:t>میسر میباشد استفاده از این روش ارجح می باشد</a:t>
            </a:r>
            <a:r>
              <a:rPr lang="fa-IR" dirty="0" smtClean="0"/>
              <a:t>.</a:t>
            </a:r>
          </a:p>
          <a:p>
            <a:pPr algn="r" rtl="1"/>
            <a:r>
              <a:rPr lang="fa-IR" dirty="0" smtClean="0"/>
              <a:t> </a:t>
            </a:r>
            <a:r>
              <a:rPr lang="fa-IR" dirty="0"/>
              <a:t>با استفاده از این روش </a:t>
            </a:r>
            <a:r>
              <a:rPr lang="fa-IR" dirty="0" smtClean="0"/>
              <a:t>علاوه  </a:t>
            </a:r>
            <a:r>
              <a:rPr lang="fa-IR" dirty="0"/>
              <a:t>بر تشخیص، مقاومت با ریفامپین نیز مشخص می شود</a:t>
            </a:r>
            <a:r>
              <a:rPr lang="fa-IR" dirty="0" smtClean="0"/>
              <a:t>.</a:t>
            </a:r>
          </a:p>
          <a:p>
            <a:pPr algn="r" rtl="1"/>
            <a:r>
              <a:rPr lang="fa-IR" dirty="0" smtClean="0"/>
              <a:t> </a:t>
            </a:r>
            <a:r>
              <a:rPr lang="fa-IR" dirty="0"/>
              <a:t>بطور کلی حساسیت و ویژگی </a:t>
            </a:r>
            <a:r>
              <a:rPr lang="en-US" dirty="0"/>
              <a:t>RIF/MTB </a:t>
            </a:r>
            <a:r>
              <a:rPr lang="en-US" dirty="0" err="1"/>
              <a:t>Xpert</a:t>
            </a:r>
            <a:r>
              <a:rPr lang="en-US" dirty="0"/>
              <a:t> </a:t>
            </a:r>
            <a:r>
              <a:rPr lang="fa-IR" dirty="0"/>
              <a:t>بترتیب %88 و %98 است </a:t>
            </a:r>
            <a:r>
              <a:rPr lang="fa-IR" dirty="0" smtClean="0"/>
              <a:t>اگرچه </a:t>
            </a:r>
            <a:r>
              <a:rPr lang="fa-IR" dirty="0"/>
              <a:t>ممکن است در </a:t>
            </a:r>
            <a:r>
              <a:rPr lang="fa-IR" dirty="0" smtClean="0"/>
              <a:t>مبتلایان </a:t>
            </a:r>
            <a:r>
              <a:rPr lang="fa-IR" dirty="0"/>
              <a:t>به </a:t>
            </a:r>
            <a:r>
              <a:rPr lang="en-US" dirty="0"/>
              <a:t>HIV </a:t>
            </a:r>
            <a:r>
              <a:rPr lang="fa-IR" dirty="0"/>
              <a:t>اندکی کمتر </a:t>
            </a:r>
            <a:r>
              <a:rPr lang="fa-IR" dirty="0" smtClean="0"/>
              <a:t>باشد.</a:t>
            </a:r>
          </a:p>
          <a:p>
            <a:pPr algn="r" rtl="1"/>
            <a:r>
              <a:rPr lang="fa-IR" dirty="0" smtClean="0"/>
              <a:t> </a:t>
            </a:r>
            <a:r>
              <a:rPr lang="fa-IR" dirty="0"/>
              <a:t>مزیت این روش آن است که همزمان امکان تعیین مقاوت دارویی نسبت به ریفامپین نیز توسط آن امکان پذیر است. </a:t>
            </a:r>
            <a:endParaRPr lang="fa-IR" dirty="0" smtClean="0"/>
          </a:p>
          <a:p>
            <a:pPr algn="r" rtl="1"/>
            <a:r>
              <a:rPr lang="fa-IR" dirty="0"/>
              <a:t>در مواردی که بیمار اسمیر مثبت ولی </a:t>
            </a:r>
            <a:r>
              <a:rPr lang="en-US" dirty="0"/>
              <a:t>PCR </a:t>
            </a:r>
            <a:r>
              <a:rPr lang="fa-IR" dirty="0"/>
              <a:t>منفی دارد، مایکوباکتریوم های غیر سلی نیز باید در تشخیص افتراقی قرار </a:t>
            </a:r>
            <a:r>
              <a:rPr lang="fa-IR" dirty="0" smtClean="0"/>
              <a:t>گیرند.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5123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ادامه: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با </a:t>
            </a:r>
            <a:r>
              <a:rPr lang="fa-IR" dirty="0"/>
              <a:t>توجه به شیوع </a:t>
            </a:r>
            <a:r>
              <a:rPr lang="fa-IR" dirty="0" smtClean="0"/>
              <a:t>بالای </a:t>
            </a:r>
            <a:r>
              <a:rPr lang="fa-IR" dirty="0"/>
              <a:t>مقاومت دارویی ضد سل، انجام آزمایش تعیین حساسیت دارویی مایکوباکتریوم توبرکلوزیس </a:t>
            </a:r>
            <a:r>
              <a:rPr lang="fa-IR" dirty="0" smtClean="0"/>
              <a:t>(مولکولی </a:t>
            </a:r>
            <a:r>
              <a:rPr lang="fa-IR" dirty="0"/>
              <a:t>یا روش </a:t>
            </a:r>
            <a:r>
              <a:rPr lang="fa-IR" dirty="0" smtClean="0"/>
              <a:t>معمول) </a:t>
            </a:r>
            <a:r>
              <a:rPr lang="fa-IR" dirty="0"/>
              <a:t>در بدو درمان برای کلیه ی بیماران </a:t>
            </a:r>
            <a:r>
              <a:rPr lang="fa-IR" dirty="0" smtClean="0"/>
              <a:t>مبتلا </a:t>
            </a:r>
            <a:r>
              <a:rPr lang="fa-IR" dirty="0"/>
              <a:t>به </a:t>
            </a:r>
            <a:r>
              <a:rPr lang="en-US" dirty="0"/>
              <a:t>HIV </a:t>
            </a:r>
            <a:r>
              <a:rPr lang="fa-IR" dirty="0"/>
              <a:t>که با تشخیص سل ریوی درمان می شوند، ضروری است</a:t>
            </a:r>
            <a:r>
              <a:rPr lang="fa-IR" dirty="0" smtClean="0"/>
              <a:t>.</a:t>
            </a:r>
          </a:p>
          <a:p>
            <a:pPr algn="r" rtl="1"/>
            <a:endParaRPr lang="fa-IR" dirty="0"/>
          </a:p>
          <a:p>
            <a:pPr algn="r" rtl="1"/>
            <a:r>
              <a:rPr lang="fa-IR" dirty="0" smtClean="0"/>
              <a:t>الویت با درمان بیماری سل است.</a:t>
            </a:r>
          </a:p>
          <a:p>
            <a:pPr algn="r" rtl="1"/>
            <a:r>
              <a:rPr lang="fa-IR" dirty="0" smtClean="0"/>
              <a:t>درمان مشابه بیماران غیر </a:t>
            </a:r>
            <a:r>
              <a:rPr lang="en-US" dirty="0" smtClean="0"/>
              <a:t>HIV</a:t>
            </a:r>
          </a:p>
          <a:p>
            <a:pPr algn="r" rtl="1"/>
            <a:r>
              <a:rPr lang="fa-IR" dirty="0" smtClean="0"/>
              <a:t>درمان 4 داروئی برای 6 ماه</a:t>
            </a:r>
          </a:p>
          <a:p>
            <a:pPr algn="l"/>
            <a:r>
              <a:rPr lang="fa-IR" dirty="0" smtClean="0"/>
              <a:t> </a:t>
            </a:r>
            <a:r>
              <a:rPr lang="en-US" dirty="0" err="1" smtClean="0"/>
              <a:t>INH+Rifampin+ethambutol+pyrazinamide</a:t>
            </a:r>
            <a:r>
              <a:rPr lang="en-US" dirty="0" smtClean="0"/>
              <a:t>    2 </a:t>
            </a:r>
            <a:r>
              <a:rPr lang="en-US" dirty="0" err="1" smtClean="0"/>
              <a:t>mo</a:t>
            </a:r>
            <a:endParaRPr lang="en-US" dirty="0" smtClean="0"/>
          </a:p>
          <a:p>
            <a:pPr algn="l"/>
            <a:r>
              <a:rPr lang="en-US" dirty="0" err="1" smtClean="0"/>
              <a:t>INH+rifampin</a:t>
            </a:r>
            <a:r>
              <a:rPr lang="en-US" dirty="0" smtClean="0"/>
              <a:t>    4mo</a:t>
            </a:r>
            <a:endParaRPr lang="fa-IR" dirty="0" smtClean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111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نکته مهم: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fa-IR" dirty="0" smtClean="0"/>
          </a:p>
          <a:p>
            <a:pPr algn="r" rtl="1"/>
            <a:endParaRPr lang="fa-IR" dirty="0"/>
          </a:p>
          <a:p>
            <a:pPr algn="r" rtl="1"/>
            <a:r>
              <a:rPr lang="fa-IR" dirty="0" smtClean="0"/>
              <a:t>در </a:t>
            </a:r>
            <a:r>
              <a:rPr lang="fa-IR" dirty="0"/>
              <a:t>صورت مثبت بودن اسمیر در پایان ماه دوم، نمونه جهت کشت و آنتی بیوگرام و تعیین مقاومت دارویی مجددا ارسال میشود ولی بیمار وارد فاز درمان نگهدارنده میشود و در صورت عدم گزارش مقاومت دارویی، درمان نگهدارنده تا پایان 9 </a:t>
            </a:r>
            <a:r>
              <a:rPr lang="fa-IR" dirty="0" smtClean="0"/>
              <a:t>ماه (از </a:t>
            </a:r>
            <a:r>
              <a:rPr lang="fa-IR" dirty="0"/>
              <a:t>شروع درمان) ادامه خواهد یافت </a:t>
            </a:r>
            <a:r>
              <a:rPr lang="fa-IR" dirty="0" smtClean="0"/>
              <a:t>.</a:t>
            </a:r>
          </a:p>
          <a:p>
            <a:pPr algn="r" rtl="1"/>
            <a:endParaRPr lang="fa-IR" dirty="0" smtClean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28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نکته مهم تر: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b="1" dirty="0" smtClean="0"/>
              <a:t>درمان 9 ماهه:</a:t>
            </a:r>
          </a:p>
          <a:p>
            <a:pPr algn="r" rtl="1"/>
            <a:endParaRPr lang="fa-IR" b="1" dirty="0" smtClean="0"/>
          </a:p>
          <a:p>
            <a:pPr algn="r" rtl="1"/>
            <a:r>
              <a:rPr lang="fa-IR" dirty="0" smtClean="0"/>
              <a:t>1- وجود کاویته در ریه</a:t>
            </a:r>
          </a:p>
          <a:p>
            <a:pPr algn="r" rtl="1"/>
            <a:r>
              <a:rPr lang="fa-IR" dirty="0" smtClean="0"/>
              <a:t>2-درگیری گسترده و شدید</a:t>
            </a:r>
          </a:p>
          <a:p>
            <a:pPr algn="r" rtl="1"/>
            <a:r>
              <a:rPr lang="fa-IR" dirty="0"/>
              <a:t>3-پاسخ تأخیری به درمان و کشت مثبت انتهای ماه دوم </a:t>
            </a:r>
            <a:endParaRPr lang="fa-IR" dirty="0" smtClean="0"/>
          </a:p>
          <a:p>
            <a:pPr algn="r" rtl="1"/>
            <a:r>
              <a:rPr lang="fa-IR" dirty="0"/>
              <a:t>4-در </a:t>
            </a:r>
            <a:r>
              <a:rPr lang="fa-IR" dirty="0" smtClean="0"/>
              <a:t>موارد </a:t>
            </a:r>
            <a:r>
              <a:rPr lang="fa-IR" dirty="0"/>
              <a:t>که بیمار تمایل به مصرف داروی انتی رتروویرال نداشته باشد، درمان 9 ماهه </a:t>
            </a:r>
            <a:r>
              <a:rPr lang="fa-IR" dirty="0" smtClean="0"/>
              <a:t>میشود.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93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شروع </a:t>
            </a:r>
            <a:r>
              <a:rPr lang="en-US" dirty="0" smtClean="0"/>
              <a:t>ART</a:t>
            </a:r>
            <a:r>
              <a:rPr lang="fa-IR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/>
              <a:t>در حال حاضر توصیه می شود که درمان ضد رتروویروسی در </a:t>
            </a:r>
            <a:r>
              <a:rPr lang="fa-IR" dirty="0" smtClean="0"/>
              <a:t>مبتلایان </a:t>
            </a:r>
            <a:r>
              <a:rPr lang="fa-IR" dirty="0"/>
              <a:t>به سل بدون در نظر گرفتن تعداد 4</a:t>
            </a:r>
            <a:r>
              <a:rPr lang="en-US" dirty="0"/>
              <a:t>CD، </a:t>
            </a:r>
            <a:r>
              <a:rPr lang="fa-IR" dirty="0"/>
              <a:t>در اسرع وقت ، در طی </a:t>
            </a:r>
            <a:r>
              <a:rPr lang="fa-IR" dirty="0">
                <a:solidFill>
                  <a:srgbClr val="FF0000"/>
                </a:solidFill>
              </a:rPr>
              <a:t>دو هفته اول</a:t>
            </a:r>
            <a:r>
              <a:rPr lang="fa-IR" dirty="0"/>
              <a:t> شروع درمان ضد سل و تحمل داروها، شروع </a:t>
            </a:r>
            <a:r>
              <a:rPr lang="fa-IR" dirty="0" smtClean="0"/>
              <a:t>شود.</a:t>
            </a:r>
          </a:p>
          <a:p>
            <a:pPr algn="r" rtl="1"/>
            <a:r>
              <a:rPr lang="fa-IR" dirty="0" smtClean="0"/>
              <a:t> در </a:t>
            </a:r>
            <a:r>
              <a:rPr lang="fa-IR" dirty="0"/>
              <a:t>مواردی که امکان مانیتور عوارض دارویی در بیمار کمتر بوده و یا پایبندی ناکافی داشته باشد، همچنان روش زیر با توجه به تعداد سلولهای </a:t>
            </a:r>
            <a:r>
              <a:rPr lang="en-US" dirty="0" smtClean="0"/>
              <a:t>CD4</a:t>
            </a:r>
            <a:r>
              <a:rPr lang="fa-IR" dirty="0" smtClean="0"/>
              <a:t>توصیه </a:t>
            </a:r>
            <a:r>
              <a:rPr lang="fa-IR" dirty="0"/>
              <a:t>می شود</a:t>
            </a:r>
            <a:r>
              <a:rPr lang="fa-IR" dirty="0" smtClean="0"/>
              <a:t>:</a:t>
            </a:r>
            <a:endParaRPr lang="en-US" dirty="0" smtClean="0"/>
          </a:p>
          <a:p>
            <a:pPr algn="r" rtl="1"/>
            <a:r>
              <a:rPr lang="en-US" dirty="0" smtClean="0"/>
              <a:t>CD4 </a:t>
            </a:r>
            <a:r>
              <a:rPr lang="fa-IR" dirty="0" smtClean="0"/>
              <a:t>کمتر از 50: طی دو هفته</a:t>
            </a:r>
          </a:p>
          <a:p>
            <a:pPr algn="r" rtl="1"/>
            <a:r>
              <a:rPr lang="en-US" dirty="0" smtClean="0"/>
              <a:t>CD4 </a:t>
            </a:r>
            <a:r>
              <a:rPr lang="fa-IR" dirty="0" smtClean="0"/>
              <a:t>بالاتر از 50: طی دو تا هشت هفته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7719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داروهای پیشنهادی: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 NRTI </a:t>
            </a:r>
            <a:r>
              <a:rPr lang="en-US" b="1" dirty="0" err="1"/>
              <a:t>regimen+INSTI</a:t>
            </a:r>
            <a:r>
              <a:rPr lang="en-US" b="1" dirty="0"/>
              <a:t> </a:t>
            </a:r>
            <a:endParaRPr lang="fa-IR" b="1" dirty="0" smtClean="0"/>
          </a:p>
          <a:p>
            <a:r>
              <a:rPr lang="en-US" dirty="0" err="1" smtClean="0"/>
              <a:t>Tenofovir</a:t>
            </a:r>
            <a:r>
              <a:rPr lang="en-US" dirty="0"/>
              <a:t>+ </a:t>
            </a:r>
            <a:r>
              <a:rPr lang="en-US" dirty="0" err="1"/>
              <a:t>Emtricitabine</a:t>
            </a:r>
            <a:r>
              <a:rPr lang="en-US" dirty="0"/>
              <a:t> + </a:t>
            </a:r>
            <a:r>
              <a:rPr lang="en-US" dirty="0" err="1" smtClean="0"/>
              <a:t>Dolutegravir</a:t>
            </a:r>
            <a:endParaRPr lang="fa-IR" dirty="0"/>
          </a:p>
          <a:p>
            <a:r>
              <a:rPr lang="en-US" dirty="0" smtClean="0"/>
              <a:t> </a:t>
            </a:r>
            <a:r>
              <a:rPr lang="en-US" dirty="0" err="1"/>
              <a:t>Tenofovir</a:t>
            </a:r>
            <a:r>
              <a:rPr lang="en-US" dirty="0"/>
              <a:t>+ Lamivudine +</a:t>
            </a:r>
            <a:r>
              <a:rPr lang="en-US" dirty="0" err="1" smtClean="0"/>
              <a:t>Dolutegravir</a:t>
            </a:r>
            <a:endParaRPr lang="en-US" dirty="0" smtClean="0"/>
          </a:p>
          <a:p>
            <a:endParaRPr lang="fa-IR" dirty="0" smtClean="0"/>
          </a:p>
          <a:p>
            <a:r>
              <a:rPr lang="en-US" dirty="0" smtClean="0"/>
              <a:t> </a:t>
            </a:r>
            <a:r>
              <a:rPr lang="en-US" b="1" dirty="0"/>
              <a:t>2 NRTI </a:t>
            </a:r>
            <a:r>
              <a:rPr lang="en-US" b="1" dirty="0" err="1"/>
              <a:t>regimen+NNRTI</a:t>
            </a:r>
            <a:r>
              <a:rPr lang="en-US" b="1" dirty="0"/>
              <a:t> </a:t>
            </a:r>
            <a:endParaRPr lang="en-US" b="1" dirty="0" smtClean="0"/>
          </a:p>
          <a:p>
            <a:r>
              <a:rPr lang="en-US" dirty="0" err="1" smtClean="0"/>
              <a:t>Tenofovir</a:t>
            </a:r>
            <a:r>
              <a:rPr lang="en-US" dirty="0"/>
              <a:t>+ </a:t>
            </a:r>
            <a:r>
              <a:rPr lang="en-US" dirty="0" err="1"/>
              <a:t>Emtricitabine</a:t>
            </a:r>
            <a:r>
              <a:rPr lang="en-US" dirty="0"/>
              <a:t> + </a:t>
            </a:r>
            <a:r>
              <a:rPr lang="en-US" dirty="0" err="1" smtClean="0"/>
              <a:t>Efavirenz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/>
              <a:t>Tenofovir</a:t>
            </a:r>
            <a:r>
              <a:rPr lang="en-US" dirty="0"/>
              <a:t> + Lamivudine + </a:t>
            </a:r>
            <a:r>
              <a:rPr lang="en-US" dirty="0" err="1"/>
              <a:t>Efavirenz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763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معرفی بیمار 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بیمار </a:t>
            </a:r>
            <a:r>
              <a:rPr lang="en-US" dirty="0" smtClean="0"/>
              <a:t>HIV </a:t>
            </a:r>
            <a:r>
              <a:rPr lang="fa-IR" dirty="0" smtClean="0"/>
              <a:t>مثبت تحت درمان با تنوفوویر+امتیریسیتابین+کلترا با تشخیص سل ریوی قرار است تحت درمان 4 داروئی ضد سل قرار بگیرد پیشنهاد شما برای ادامه درمان انتی رتروویرال چیست؟</a:t>
            </a:r>
          </a:p>
          <a:p>
            <a:pPr algn="r" rtl="1"/>
            <a:r>
              <a:rPr lang="fa-IR" dirty="0" smtClean="0">
                <a:solidFill>
                  <a:srgbClr val="FF0000"/>
                </a:solidFill>
              </a:rPr>
              <a:t>تداخلات داروئی</a:t>
            </a:r>
          </a:p>
          <a:p>
            <a:pPr algn="r" rtl="1"/>
            <a:r>
              <a:rPr lang="fa-IR" dirty="0"/>
              <a:t>آیا </a:t>
            </a:r>
            <a:r>
              <a:rPr lang="fa-IR" dirty="0" smtClean="0"/>
              <a:t>ابتلا </a:t>
            </a:r>
            <a:r>
              <a:rPr lang="fa-IR" dirty="0"/>
              <a:t>به بیماری سل ، نشانه شکست داروهای ضد رتروویروسی بوده و نیاز به تغییرداروها میباشد؟ </a:t>
            </a:r>
            <a:endParaRPr lang="fa-IR" dirty="0" smtClean="0">
              <a:solidFill>
                <a:srgbClr val="FF0000"/>
              </a:solidFill>
            </a:endParaRPr>
          </a:p>
          <a:p>
            <a:pPr algn="r" rtl="1"/>
            <a:endParaRPr lang="fa-IR" dirty="0" smtClean="0">
              <a:solidFill>
                <a:srgbClr val="FF0000"/>
              </a:solidFill>
            </a:endParaRPr>
          </a:p>
          <a:p>
            <a:pPr algn="r" rtl="1"/>
            <a:r>
              <a:rPr lang="fa-IR" dirty="0"/>
              <a:t>تجویز هم زمان ریفامپین و مهار کننده های پروتئاز به علت خطر ایجاد مقاومت نسبت به مهار کننده های پروتئاز ممنوع است چرا که ریفامپین بشدت باعث افت سطح </a:t>
            </a:r>
            <a:r>
              <a:rPr lang="en-US" dirty="0"/>
              <a:t>Boosted PIs </a:t>
            </a:r>
            <a:r>
              <a:rPr lang="fa-IR" dirty="0"/>
              <a:t>می شود</a:t>
            </a:r>
            <a:r>
              <a:rPr lang="fa-IR" dirty="0" smtClean="0"/>
              <a:t>.</a:t>
            </a:r>
          </a:p>
          <a:p>
            <a:pPr algn="r" rtl="1"/>
            <a:endParaRPr lang="fa-IR" dirty="0" smtClean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539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ادامه: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/>
              <a:t>مطالعات نشان داده است که </a:t>
            </a:r>
            <a:r>
              <a:rPr lang="fa-IR" dirty="0" smtClean="0"/>
              <a:t>مبتلایان </a:t>
            </a:r>
            <a:r>
              <a:rPr lang="fa-IR" dirty="0"/>
              <a:t>به </a:t>
            </a:r>
            <a:r>
              <a:rPr lang="en-US" dirty="0"/>
              <a:t>HIV </a:t>
            </a:r>
            <a:r>
              <a:rPr lang="fa-IR" dirty="0"/>
              <a:t>که دچار بیماری سل می شوند، عموما بار ویروسی </a:t>
            </a:r>
            <a:r>
              <a:rPr lang="fa-IR" dirty="0" smtClean="0"/>
              <a:t>بالاتری </a:t>
            </a:r>
            <a:r>
              <a:rPr lang="fa-IR" dirty="0"/>
              <a:t>داشته و خطر مرگ و بروز بیماری های فرصت طلب در آنان بیشتر است</a:t>
            </a:r>
            <a:r>
              <a:rPr lang="fa-IR" dirty="0" smtClean="0"/>
              <a:t>.</a:t>
            </a:r>
          </a:p>
          <a:p>
            <a:pPr algn="r" rtl="1"/>
            <a:r>
              <a:rPr lang="fa-IR" dirty="0" smtClean="0"/>
              <a:t> </a:t>
            </a:r>
          </a:p>
          <a:p>
            <a:pPr algn="r" rtl="1"/>
            <a:r>
              <a:rPr lang="fa-IR" dirty="0" smtClean="0"/>
              <a:t>بنابراین ابتلا به </a:t>
            </a:r>
            <a:r>
              <a:rPr lang="fa-IR" dirty="0"/>
              <a:t>بیماری سل در این افراد می تواند منجر به بروز عفونتهای فرصت طلب مانند ازوفاژیت </a:t>
            </a:r>
            <a:r>
              <a:rPr lang="fa-IR" dirty="0" smtClean="0"/>
              <a:t>کاندیدیائی  </a:t>
            </a:r>
            <a:r>
              <a:rPr lang="fa-IR" dirty="0"/>
              <a:t>، مننژیت کریپتوکوکی و به ویژه </a:t>
            </a:r>
            <a:r>
              <a:rPr lang="en-US" dirty="0" smtClean="0"/>
              <a:t>PCP</a:t>
            </a:r>
            <a:r>
              <a:rPr lang="fa-IR" dirty="0" smtClean="0"/>
              <a:t>شود </a:t>
            </a:r>
            <a:r>
              <a:rPr lang="fa-IR" dirty="0"/>
              <a:t>که هریک از این عفونتهای فرصت طلب ممکن است کشنده باشند. </a:t>
            </a:r>
            <a:endParaRPr lang="fa-IR" dirty="0" smtClean="0"/>
          </a:p>
          <a:p>
            <a:pPr algn="r" rtl="1"/>
            <a:endParaRPr lang="fa-IR" dirty="0" smtClean="0"/>
          </a:p>
          <a:p>
            <a:pPr algn="r" rtl="1"/>
            <a:r>
              <a:rPr lang="fa-IR" dirty="0" smtClean="0"/>
              <a:t>در </a:t>
            </a:r>
            <a:r>
              <a:rPr lang="fa-IR" dirty="0"/>
              <a:t>این صورت سل به صورت غیر مستقیم مسؤل مرگ بیمار خواهد بود. به </a:t>
            </a:r>
            <a:r>
              <a:rPr lang="fa-IR" dirty="0" smtClean="0"/>
              <a:t>علاوه </a:t>
            </a:r>
            <a:r>
              <a:rPr lang="fa-IR" dirty="0"/>
              <a:t>سل در بسیاری از گزارشات عامل مستقیم مرگ در حدود %23 </a:t>
            </a:r>
            <a:r>
              <a:rPr lang="fa-IR" dirty="0" smtClean="0"/>
              <a:t>مبتلایان </a:t>
            </a:r>
            <a:r>
              <a:rPr lang="fa-IR" dirty="0"/>
              <a:t>به </a:t>
            </a:r>
            <a:r>
              <a:rPr lang="en-US" dirty="0"/>
              <a:t>HIV </a:t>
            </a:r>
            <a:r>
              <a:rPr lang="fa-IR" dirty="0"/>
              <a:t>است.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138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ادامه: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در صورت عدم امکان قطع مهار کننده های پروتئاز:</a:t>
            </a:r>
          </a:p>
          <a:p>
            <a:pPr algn="r" rtl="1"/>
            <a:r>
              <a:rPr lang="fa-IR" dirty="0" smtClean="0"/>
              <a:t> </a:t>
            </a:r>
            <a:r>
              <a:rPr lang="fa-IR" dirty="0"/>
              <a:t>اگر به داروی ریفابوتین دسترسی وجود داشته باشد؛ درمان ضد سل استاندارد برای بیماران همانند افراد غیر </a:t>
            </a:r>
            <a:r>
              <a:rPr lang="fa-IR" dirty="0" smtClean="0"/>
              <a:t>مبتلا  </a:t>
            </a:r>
            <a:r>
              <a:rPr lang="fa-IR" dirty="0"/>
              <a:t>به </a:t>
            </a:r>
            <a:r>
              <a:rPr lang="en-US" dirty="0"/>
              <a:t>HIV </a:t>
            </a:r>
            <a:r>
              <a:rPr lang="fa-IR" dirty="0"/>
              <a:t>تجویز می شود و فقط ریفابوتین جایگزین ریفامپین می گردد </a:t>
            </a:r>
            <a:r>
              <a:rPr lang="fa-IR" dirty="0" smtClean="0"/>
              <a:t>(دوز </a:t>
            </a:r>
            <a:r>
              <a:rPr lang="fa-IR" dirty="0"/>
              <a:t>ریفابوتین در صورت تجویز همزمان با آتازاناویر/ریتوناویر، </a:t>
            </a:r>
            <a:r>
              <a:rPr lang="fa-IR" dirty="0" smtClean="0"/>
              <a:t>داروناویر/ریتوناویر و </a:t>
            </a:r>
            <a:r>
              <a:rPr lang="fa-IR" dirty="0"/>
              <a:t>لوپیناویر/ریتوناویر </a:t>
            </a:r>
            <a:r>
              <a:rPr lang="fa-IR" dirty="0" smtClean="0"/>
              <a:t>)باید </a:t>
            </a:r>
            <a:r>
              <a:rPr lang="fa-IR" dirty="0"/>
              <a:t>به دوز 150میلیگرم روزانه تغییر </a:t>
            </a:r>
            <a:r>
              <a:rPr lang="fa-IR" dirty="0" smtClean="0"/>
              <a:t>یابد. </a:t>
            </a:r>
          </a:p>
          <a:p>
            <a:pPr algn="r" rtl="1"/>
            <a:endParaRPr lang="fa-IR" dirty="0" smtClean="0"/>
          </a:p>
          <a:p>
            <a:pPr algn="r" rtl="1"/>
            <a:r>
              <a:rPr lang="fa-IR" dirty="0" smtClean="0"/>
              <a:t>در </a:t>
            </a:r>
            <a:r>
              <a:rPr lang="fa-IR" dirty="0"/>
              <a:t>استفاده از مهار کننده های پروتئاز با ریفابوتین باید به عوارض چون یووئیت و نوتروپنی توجه </a:t>
            </a:r>
            <a:r>
              <a:rPr lang="fa-IR" dirty="0" smtClean="0"/>
              <a:t>کرد.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956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ادامه: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/>
              <a:t>افرادی که در رژیم دارویی آنها مهار کننده اینتگراز باشد، به جای ریفامپین از ریفابوتین با دوز </a:t>
            </a:r>
            <a:r>
              <a:rPr lang="en-US" dirty="0"/>
              <a:t>mg300 </a:t>
            </a:r>
            <a:r>
              <a:rPr lang="fa-IR" dirty="0"/>
              <a:t>روزانه </a:t>
            </a:r>
            <a:r>
              <a:rPr lang="fa-IR" dirty="0" smtClean="0"/>
              <a:t>باید استفاده شود.</a:t>
            </a:r>
          </a:p>
          <a:p>
            <a:pPr algn="r" rtl="1"/>
            <a:endParaRPr lang="fa-IR" dirty="0" smtClean="0"/>
          </a:p>
          <a:p>
            <a:pPr algn="r" rtl="1"/>
            <a:r>
              <a:rPr lang="fa-IR" dirty="0"/>
              <a:t>در صورت عدم دسترسی به ریفابوتین، با تجویز ریفامپین دوز داروهای ضد رتروویروسی به قرار زیر خواهد بود</a:t>
            </a:r>
            <a:r>
              <a:rPr lang="fa-IR" dirty="0" smtClean="0"/>
              <a:t>:</a:t>
            </a:r>
          </a:p>
          <a:p>
            <a:pPr algn="r" rtl="1"/>
            <a:r>
              <a:rPr lang="en-US" dirty="0" smtClean="0"/>
              <a:t> </a:t>
            </a:r>
            <a:r>
              <a:rPr lang="fa-IR" dirty="0"/>
              <a:t>در بیمارانی که از </a:t>
            </a:r>
            <a:r>
              <a:rPr lang="en-US" dirty="0" err="1"/>
              <a:t>Dolutegravir</a:t>
            </a:r>
            <a:r>
              <a:rPr lang="en-US" dirty="0"/>
              <a:t> </a:t>
            </a:r>
            <a:r>
              <a:rPr lang="fa-IR" dirty="0"/>
              <a:t>استفاده میشود دوز آن به 50 میلیگرم دو بار در روز افزایش مییابد. </a:t>
            </a:r>
            <a:endParaRPr lang="fa-IR" dirty="0" smtClean="0"/>
          </a:p>
          <a:p>
            <a:pPr algn="r" rtl="1"/>
            <a:r>
              <a:rPr lang="fa-IR" dirty="0" smtClean="0"/>
              <a:t>در </a:t>
            </a:r>
            <a:r>
              <a:rPr lang="fa-IR" dirty="0"/>
              <a:t>بیمارانی که از </a:t>
            </a:r>
            <a:r>
              <a:rPr lang="en-US" dirty="0" err="1"/>
              <a:t>Raltegravir</a:t>
            </a:r>
            <a:r>
              <a:rPr lang="en-US" dirty="0"/>
              <a:t> </a:t>
            </a:r>
            <a:r>
              <a:rPr lang="fa-IR" dirty="0"/>
              <a:t>استفاده میشود دوز آن به 800 میلی گرم دو بار در روز افزایش می یابد.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3985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کوتریموکسازول: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/>
              <a:t>تجویز همزمان کوتریموکسازول </a:t>
            </a:r>
            <a:r>
              <a:rPr lang="fa-IR" dirty="0" smtClean="0"/>
              <a:t>برای بزرگسالان </a:t>
            </a:r>
            <a:r>
              <a:rPr lang="fa-IR" dirty="0"/>
              <a:t>روزی 2 عدد قرص </a:t>
            </a:r>
            <a:r>
              <a:rPr lang="fa-IR" dirty="0" smtClean="0"/>
              <a:t>بزرگسال </a:t>
            </a:r>
            <a:r>
              <a:rPr lang="fa-IR" dirty="0"/>
              <a:t>برای تمامی بیماران تا پایان دوره درمان سل توصیه میشود</a:t>
            </a:r>
            <a:r>
              <a:rPr lang="fa-IR" dirty="0" smtClean="0"/>
              <a:t>.</a:t>
            </a:r>
          </a:p>
          <a:p>
            <a:pPr algn="r" rtl="1"/>
            <a:endParaRPr lang="fa-IR" dirty="0" smtClean="0"/>
          </a:p>
          <a:p>
            <a:pPr algn="r" rtl="1"/>
            <a:r>
              <a:rPr lang="fa-IR" dirty="0" smtClean="0"/>
              <a:t> </a:t>
            </a:r>
            <a:r>
              <a:rPr lang="fa-IR" dirty="0"/>
              <a:t>پس از خاتمه درمان سل، بر اساس شرایط بیمار برای ادامه کوتریموکسازول تصمیم گیری خواهد شد.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26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پایش بیماران: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fa-IR" dirty="0" smtClean="0"/>
          </a:p>
          <a:p>
            <a:pPr algn="r" rtl="1"/>
            <a:r>
              <a:rPr lang="fa-IR" dirty="0" smtClean="0"/>
              <a:t>پایش </a:t>
            </a:r>
            <a:r>
              <a:rPr lang="fa-IR" dirty="0"/>
              <a:t>روند موفقیت درمان در افراد +</a:t>
            </a:r>
            <a:r>
              <a:rPr lang="en-US" dirty="0"/>
              <a:t>HIV </a:t>
            </a:r>
            <a:r>
              <a:rPr lang="fa-IR" dirty="0" smtClean="0"/>
              <a:t>مبتلا به </a:t>
            </a:r>
            <a:r>
              <a:rPr lang="fa-IR" dirty="0"/>
              <a:t>سل تقریبا همانند سایر بیماران است. </a:t>
            </a:r>
            <a:endParaRPr lang="fa-IR" dirty="0" smtClean="0"/>
          </a:p>
          <a:p>
            <a:pPr algn="r" rtl="1"/>
            <a:r>
              <a:rPr lang="fa-IR" dirty="0" smtClean="0"/>
              <a:t>بررسی </a:t>
            </a:r>
            <a:r>
              <a:rPr lang="fa-IR" dirty="0"/>
              <a:t>عملکرد کبدی </a:t>
            </a:r>
            <a:r>
              <a:rPr lang="fa-IR" dirty="0" smtClean="0"/>
              <a:t>(شامل </a:t>
            </a:r>
            <a:r>
              <a:rPr lang="fa-IR" dirty="0"/>
              <a:t>آمینوترانسفرازها، بیلروبین، و آلکالن فسفاتاز </a:t>
            </a:r>
            <a:r>
              <a:rPr lang="fa-IR" dirty="0" smtClean="0"/>
              <a:t>)به </a:t>
            </a:r>
            <a:r>
              <a:rPr lang="fa-IR" dirty="0"/>
              <a:t>صورت پایه و سپس در افراد مسن، الکلی و بیمارانی که </a:t>
            </a:r>
            <a:r>
              <a:rPr lang="fa-IR" dirty="0" smtClean="0"/>
              <a:t>سابقه </a:t>
            </a:r>
            <a:r>
              <a:rPr lang="fa-IR" dirty="0"/>
              <a:t>بیماری کبدی دارند هر 1-3 ماه تکرار شود</a:t>
            </a:r>
            <a:r>
              <a:rPr lang="fa-IR" dirty="0" smtClean="0"/>
              <a:t>.</a:t>
            </a:r>
          </a:p>
          <a:p>
            <a:pPr algn="r" rtl="1"/>
            <a:r>
              <a:rPr lang="fa-IR" dirty="0"/>
              <a:t>شمارش سلولهای خونی، </a:t>
            </a:r>
            <a:r>
              <a:rPr lang="fa-IR" dirty="0" smtClean="0"/>
              <a:t>پلاکت </a:t>
            </a:r>
            <a:r>
              <a:rPr lang="fa-IR" dirty="0"/>
              <a:t>و کراتی </a:t>
            </a:r>
            <a:r>
              <a:rPr lang="fa-IR" dirty="0" smtClean="0"/>
              <a:t>نین</a:t>
            </a:r>
          </a:p>
          <a:p>
            <a:pPr algn="r" rtl="1"/>
            <a:r>
              <a:rPr lang="fa-IR" dirty="0"/>
              <a:t>در بیمارانی که بعد از سه ماه درمان، هنوز اسمیر خلط از نظر </a:t>
            </a:r>
            <a:r>
              <a:rPr lang="en-US" dirty="0"/>
              <a:t>AFB </a:t>
            </a:r>
            <a:r>
              <a:rPr lang="fa-IR" dirty="0"/>
              <a:t>مثبت باشد، باید آزمایش حساسیت دارویی در نمونه های جدید خلط انجام شود.</a:t>
            </a:r>
            <a:endParaRPr lang="fa-IR" dirty="0" smtClean="0"/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8588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ادامه: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بیمارانی </a:t>
            </a:r>
            <a:r>
              <a:rPr lang="fa-IR" dirty="0"/>
              <a:t>که اسمیر یا کشت خلط آنها بعد از 4 ماه درمان از نظر </a:t>
            </a:r>
            <a:r>
              <a:rPr lang="en-US" dirty="0"/>
              <a:t>AFB </a:t>
            </a:r>
            <a:r>
              <a:rPr lang="fa-IR" dirty="0"/>
              <a:t>مثبت باشد، باید به عنوان شکست درمان در نظر گرفته و نمونه ها برای بررسی مقاومت دارویی ارسال ودرمان مناسب با هماهنگی فوکال پوینت منطقه ای یا کشوری آن انجام شود.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625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معرفی بیمار: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بیمار</a:t>
            </a:r>
            <a:r>
              <a:rPr lang="en-US" dirty="0" smtClean="0"/>
              <a:t> HIV</a:t>
            </a:r>
            <a:r>
              <a:rPr lang="fa-IR" dirty="0" smtClean="0"/>
              <a:t>مثبت با تشخیص سل ریوی تحت درمان 4 دارویی قرار میگیرد و بعد از سه هفته دچار درد شکم و تهوع و استفراغ می شود. درمان ضد ویروسی دریافت نمی کند.</a:t>
            </a:r>
          </a:p>
          <a:p>
            <a:pPr algn="r" rtl="1"/>
            <a:r>
              <a:rPr lang="fa-IR" dirty="0" smtClean="0"/>
              <a:t>ازمایش </a:t>
            </a:r>
            <a:r>
              <a:rPr lang="en-US" dirty="0" smtClean="0"/>
              <a:t>LFT </a:t>
            </a:r>
            <a:r>
              <a:rPr lang="fa-IR" dirty="0" smtClean="0"/>
              <a:t> افزایش انزیم های کبدی در حد 5 برابر نرمال را نشان داده است.</a:t>
            </a:r>
          </a:p>
          <a:p>
            <a:pPr algn="r" rtl="1"/>
            <a:r>
              <a:rPr lang="fa-IR" dirty="0" smtClean="0"/>
              <a:t>کدام اقدام صحیح است؟</a:t>
            </a:r>
          </a:p>
          <a:p>
            <a:pPr algn="r" rtl="1"/>
            <a:endParaRPr lang="fa-IR" dirty="0"/>
          </a:p>
          <a:p>
            <a:pPr algn="r" rtl="1"/>
            <a:r>
              <a:rPr lang="fa-IR" dirty="0" smtClean="0"/>
              <a:t>1-برای </a:t>
            </a:r>
            <a:r>
              <a:rPr lang="fa-IR" dirty="0"/>
              <a:t>هر گونه افزایش جدید قابل توجه در ترانس آمینازها یا بیلیروبین، آزمایش سرولوژیک هپاتیت </a:t>
            </a:r>
            <a:r>
              <a:rPr lang="en-US" dirty="0"/>
              <a:t>A </a:t>
            </a:r>
            <a:r>
              <a:rPr lang="fa-IR" dirty="0"/>
              <a:t>و </a:t>
            </a:r>
            <a:r>
              <a:rPr lang="en-US" dirty="0"/>
              <a:t>B </a:t>
            </a:r>
            <a:r>
              <a:rPr lang="fa-IR" dirty="0"/>
              <a:t>و </a:t>
            </a:r>
            <a:r>
              <a:rPr lang="en-US" dirty="0"/>
              <a:t>C </a:t>
            </a:r>
            <a:r>
              <a:rPr lang="fa-IR" dirty="0"/>
              <a:t>باید انجام شود و درباره </a:t>
            </a:r>
            <a:r>
              <a:rPr lang="fa-IR" dirty="0" smtClean="0"/>
              <a:t>علایم </a:t>
            </a:r>
            <a:r>
              <a:rPr lang="fa-IR" dirty="0"/>
              <a:t>حاکی از بیماری مجاری صفراوی و مصرف الکل و سایر مواد هپاتوتوکسیک از بیمار سئوال </a:t>
            </a:r>
            <a:r>
              <a:rPr lang="fa-IR" dirty="0" smtClean="0"/>
              <a:t>شود.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36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ادامه: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/>
              <a:t>سه داروی ضد سل غیر هپاتوتوکسیک یا بیشتر جایگزین شود </a:t>
            </a:r>
            <a:r>
              <a:rPr lang="fa-IR" dirty="0" smtClean="0"/>
              <a:t>.</a:t>
            </a:r>
          </a:p>
          <a:p>
            <a:pPr algn="r" rtl="1"/>
            <a:r>
              <a:rPr lang="fa-IR" dirty="0" smtClean="0"/>
              <a:t>ترکیب </a:t>
            </a:r>
            <a:r>
              <a:rPr lang="fa-IR" dirty="0"/>
              <a:t>توصیه شده اتامبول + آمینوگلیکوزید </a:t>
            </a:r>
            <a:r>
              <a:rPr lang="fa-IR"/>
              <a:t>+ </a:t>
            </a:r>
            <a:r>
              <a:rPr lang="fa-IR" smtClean="0"/>
              <a:t>لووفلوکساسین </a:t>
            </a:r>
            <a:r>
              <a:rPr lang="fa-IR" dirty="0" smtClean="0"/>
              <a:t>است.</a:t>
            </a:r>
          </a:p>
          <a:p>
            <a:pPr algn="r" rtl="1"/>
            <a:r>
              <a:rPr lang="fa-IR" dirty="0" smtClean="0"/>
              <a:t>ریفامپین</a:t>
            </a:r>
          </a:p>
          <a:p>
            <a:pPr algn="r" rtl="1"/>
            <a:r>
              <a:rPr lang="fa-IR" dirty="0" smtClean="0"/>
              <a:t>ایزونیازید</a:t>
            </a:r>
          </a:p>
          <a:p>
            <a:pPr algn="r" rtl="1"/>
            <a:r>
              <a:rPr lang="fa-IR" dirty="0" smtClean="0"/>
              <a:t>پیرازینامید؟</a:t>
            </a:r>
          </a:p>
          <a:p>
            <a:pPr algn="r" rtl="1"/>
            <a:r>
              <a:rPr lang="fa-IR" dirty="0"/>
              <a:t>شروع مجدد پیرازینامید بدلیل احتمال </a:t>
            </a:r>
            <a:r>
              <a:rPr lang="fa-IR" dirty="0" smtClean="0"/>
              <a:t>بالای </a:t>
            </a:r>
            <a:r>
              <a:rPr lang="fa-IR" dirty="0"/>
              <a:t>هپاتیت دارویی مجدد اغلب توصیه نمیشود. برخی متخصصین شروع مجدد پیرازینامید را در اشکال شدید سل </a:t>
            </a:r>
            <a:r>
              <a:rPr lang="fa-IR" dirty="0" smtClean="0"/>
              <a:t>(مننژیت </a:t>
            </a:r>
            <a:r>
              <a:rPr lang="fa-IR" dirty="0"/>
              <a:t>یا سل </a:t>
            </a:r>
            <a:r>
              <a:rPr lang="fa-IR" dirty="0" smtClean="0"/>
              <a:t>منتشر) </a:t>
            </a:r>
            <a:r>
              <a:rPr lang="fa-IR" dirty="0"/>
              <a:t>توصیه میکنند.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077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بثورات پوستی؟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endParaRPr lang="fa-IR" dirty="0" smtClean="0"/>
          </a:p>
          <a:p>
            <a:pPr algn="r" rtl="1"/>
            <a:r>
              <a:rPr lang="fa-IR" dirty="0" smtClean="0"/>
              <a:t>در </a:t>
            </a:r>
            <a:r>
              <a:rPr lang="fa-IR" dirty="0"/>
              <a:t>صورت شدید بودن بثورات، باید همه داروهای سل تا بهبود قابل توجه بثورات قطع شود و در شروع مجدد درمان، روشهای مختلفی وجود دارد</a:t>
            </a:r>
            <a:r>
              <a:rPr lang="fa-IR" dirty="0" smtClean="0"/>
              <a:t>.</a:t>
            </a:r>
          </a:p>
          <a:p>
            <a:pPr algn="r" rtl="1"/>
            <a:r>
              <a:rPr lang="fa-IR" dirty="0" smtClean="0"/>
              <a:t> </a:t>
            </a:r>
            <a:r>
              <a:rPr lang="fa-IR" dirty="0"/>
              <a:t>داروها را به صورت تک تک با دوز کم شروع و هر دارو در عرض 3 روز کامل شود. </a:t>
            </a:r>
            <a:endParaRPr lang="fa-IR" dirty="0" smtClean="0"/>
          </a:p>
          <a:p>
            <a:pPr algn="r" rtl="1"/>
            <a:r>
              <a:rPr lang="fa-IR" dirty="0" smtClean="0"/>
              <a:t>می</a:t>
            </a:r>
            <a:r>
              <a:rPr lang="en-US" dirty="0" smtClean="0"/>
              <a:t> </a:t>
            </a:r>
            <a:r>
              <a:rPr lang="fa-IR" smtClean="0"/>
              <a:t> توان </a:t>
            </a:r>
            <a:r>
              <a:rPr lang="fa-IR" dirty="0"/>
              <a:t>هر دارو را با دوز کامل نیز شروع کرد. </a:t>
            </a:r>
            <a:endParaRPr lang="fa-IR" dirty="0" smtClean="0"/>
          </a:p>
          <a:p>
            <a:pPr algn="r" rtl="1"/>
            <a:r>
              <a:rPr lang="en-US" dirty="0" smtClean="0"/>
              <a:t>RIF </a:t>
            </a:r>
            <a:r>
              <a:rPr lang="fa-IR" dirty="0"/>
              <a:t>یا ریفابوتین باید ابتدا شروع شود </a:t>
            </a:r>
            <a:r>
              <a:rPr lang="fa-IR" dirty="0" smtClean="0"/>
              <a:t>زیرا </a:t>
            </a:r>
            <a:r>
              <a:rPr lang="fa-IR" dirty="0"/>
              <a:t>از همه کمتر باعث ایجاد راش می شود و نقش آنها در درمان اساسی </a:t>
            </a:r>
            <a:r>
              <a:rPr lang="fa-IR" dirty="0" smtClean="0"/>
              <a:t>است.</a:t>
            </a:r>
          </a:p>
          <a:p>
            <a:pPr algn="r" rtl="1"/>
            <a:r>
              <a:rPr lang="fa-IR" dirty="0" smtClean="0"/>
              <a:t> </a:t>
            </a:r>
            <a:r>
              <a:rPr lang="fa-IR" dirty="0"/>
              <a:t>پس از آن به ترتیب </a:t>
            </a:r>
            <a:r>
              <a:rPr lang="en-US" dirty="0"/>
              <a:t>INH ،PZA </a:t>
            </a:r>
            <a:r>
              <a:rPr lang="fa-IR" dirty="0"/>
              <a:t>و </a:t>
            </a:r>
            <a:r>
              <a:rPr lang="en-US" dirty="0"/>
              <a:t>ETM </a:t>
            </a:r>
            <a:r>
              <a:rPr lang="fa-IR" dirty="0"/>
              <a:t>شروع می </a:t>
            </a:r>
            <a:r>
              <a:rPr lang="fa-IR" dirty="0" smtClean="0"/>
              <a:t>شود.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8975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پایان درمان: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لازم </a:t>
            </a:r>
            <a:r>
              <a:rPr lang="fa-IR" dirty="0"/>
              <a:t>است این بیماران را هر سه ماه یکبار برای مدت حداقل 2 سال از زمان ختم درمان ضد سل، از نظر احتمال عود، تحت بررسی بالینی و پیگیری قرار داد</a:t>
            </a:r>
            <a:r>
              <a:rPr lang="fa-IR" dirty="0" smtClean="0"/>
              <a:t>.</a:t>
            </a:r>
          </a:p>
          <a:p>
            <a:pPr algn="r" rtl="1"/>
            <a:r>
              <a:rPr lang="fa-IR" dirty="0" smtClean="0"/>
              <a:t> </a:t>
            </a:r>
            <a:r>
              <a:rPr lang="fa-IR" dirty="0"/>
              <a:t>در این بررسی ها باید برای فرد در صورت وجود خلط،آزمایش اسمیر و کشت خلط انجام شود. </a:t>
            </a:r>
            <a:endParaRPr lang="en-US" dirty="0" smtClean="0"/>
          </a:p>
          <a:p>
            <a:pPr algn="r" rtl="1"/>
            <a:endParaRPr lang="en-US" dirty="0"/>
          </a:p>
          <a:p>
            <a:pPr algn="r" rt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2766" y="3622766"/>
            <a:ext cx="5425440" cy="2708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313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تظاهر بالینی: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/>
              <a:t>نحوه بروز </a:t>
            </a:r>
            <a:r>
              <a:rPr lang="fa-IR" dirty="0" smtClean="0"/>
              <a:t>علایم </a:t>
            </a:r>
            <a:r>
              <a:rPr lang="fa-IR" dirty="0"/>
              <a:t>بالینی سل در مراحل اولیه </a:t>
            </a:r>
            <a:r>
              <a:rPr lang="en-US" dirty="0"/>
              <a:t>HIV </a:t>
            </a:r>
            <a:r>
              <a:rPr lang="fa-IR" dirty="0"/>
              <a:t>مشابه افراد غیر </a:t>
            </a:r>
            <a:r>
              <a:rPr lang="fa-IR" dirty="0" smtClean="0"/>
              <a:t>مبتلا </a:t>
            </a:r>
            <a:r>
              <a:rPr lang="fa-IR" dirty="0"/>
              <a:t>به عفونت </a:t>
            </a:r>
            <a:r>
              <a:rPr lang="en-US" dirty="0"/>
              <a:t>HIV </a:t>
            </a:r>
            <a:r>
              <a:rPr lang="fa-IR" dirty="0"/>
              <a:t>می باشد. </a:t>
            </a:r>
            <a:endParaRPr lang="fa-IR" dirty="0" smtClean="0"/>
          </a:p>
          <a:p>
            <a:pPr algn="r" rtl="1"/>
            <a:r>
              <a:rPr lang="fa-IR" dirty="0" smtClean="0"/>
              <a:t>در </a:t>
            </a:r>
            <a:r>
              <a:rPr lang="fa-IR" dirty="0"/>
              <a:t>مقابل نحوه بروز بالینی در مراحل پیشرفته عفونت </a:t>
            </a:r>
            <a:r>
              <a:rPr lang="en-US" dirty="0"/>
              <a:t>HIV </a:t>
            </a:r>
            <a:r>
              <a:rPr lang="fa-IR" dirty="0"/>
              <a:t>اغلب تیپیک نیست </a:t>
            </a:r>
            <a:r>
              <a:rPr lang="fa-IR" dirty="0" smtClean="0"/>
              <a:t>: اسمیر </a:t>
            </a:r>
            <a:r>
              <a:rPr lang="fa-IR" dirty="0"/>
              <a:t>خلط اغلب منفی </a:t>
            </a:r>
            <a:r>
              <a:rPr lang="fa-IR" dirty="0" smtClean="0"/>
              <a:t>است.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3531" y="4040777"/>
            <a:ext cx="3030583" cy="20990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5725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سل فعال: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/>
              <a:t>سرفه، کاهش وزن، تب و تعریق شبانه، حساسیت </a:t>
            </a:r>
            <a:r>
              <a:rPr lang="fa-IR" dirty="0" smtClean="0"/>
              <a:t>بالایی </a:t>
            </a:r>
            <a:r>
              <a:rPr lang="fa-IR" dirty="0"/>
              <a:t>برای تشخیص سل </a:t>
            </a:r>
            <a:r>
              <a:rPr lang="fa-IR" dirty="0" smtClean="0"/>
              <a:t>دارد.</a:t>
            </a:r>
          </a:p>
          <a:p>
            <a:pPr algn="r" rtl="1"/>
            <a:r>
              <a:rPr lang="fa-IR" dirty="0"/>
              <a:t>در مراحل پیشرفته </a:t>
            </a:r>
            <a:r>
              <a:rPr lang="en-US" dirty="0"/>
              <a:t>HIV </a:t>
            </a:r>
            <a:r>
              <a:rPr lang="fa-IR" dirty="0"/>
              <a:t>یافته های پرتونگاری قفسه سینه در سل ریوی درمقایسه با مراحل اولیه بیماری متفاوت است. انفیلتراسیون در لوب تحتانی و میانی ، ارتشاح بینابینی و ارزنی شایعترند و ایجاد حفره کمتر متداول است. </a:t>
            </a:r>
            <a:endParaRPr lang="fa-IR" dirty="0" smtClean="0"/>
          </a:p>
          <a:p>
            <a:pPr algn="r" rtl="1"/>
            <a:r>
              <a:rPr lang="fa-IR" dirty="0" smtClean="0"/>
              <a:t>لنفادنوپاتی </a:t>
            </a:r>
            <a:r>
              <a:rPr lang="fa-IR" dirty="0"/>
              <a:t>واضح مدیاستنیال نیز ممکن است وجود داشته باشد که حتی شایع تر از آدنوپاتی </a:t>
            </a:r>
            <a:r>
              <a:rPr lang="fa-IR" dirty="0" smtClean="0"/>
              <a:t>هیلار </a:t>
            </a:r>
            <a:r>
              <a:rPr lang="fa-IR" dirty="0"/>
              <a:t>می باشد</a:t>
            </a:r>
            <a:r>
              <a:rPr lang="fa-IR" dirty="0" smtClean="0"/>
              <a:t>.</a:t>
            </a:r>
          </a:p>
          <a:p>
            <a:pPr algn="r" rt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89212" y="4214948"/>
            <a:ext cx="4683125" cy="2560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3874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/>
              <a:t>اشکال مهم سل در افراد</a:t>
            </a:r>
            <a:r>
              <a:rPr lang="en-US" dirty="0" smtClean="0"/>
              <a:t>HIV</a:t>
            </a:r>
            <a:r>
              <a:rPr lang="fa-IR" dirty="0" smtClean="0"/>
              <a:t>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1-بیماری </a:t>
            </a:r>
            <a:r>
              <a:rPr lang="fa-IR" dirty="0"/>
              <a:t>ریوی: هر چند افراد </a:t>
            </a:r>
            <a:r>
              <a:rPr lang="fa-IR" dirty="0" smtClean="0"/>
              <a:t>مبتلا  </a:t>
            </a:r>
            <a:r>
              <a:rPr lang="fa-IR" dirty="0"/>
              <a:t>به </a:t>
            </a:r>
            <a:r>
              <a:rPr lang="en-US" dirty="0"/>
              <a:t>HIV </a:t>
            </a:r>
            <a:r>
              <a:rPr lang="fa-IR" dirty="0"/>
              <a:t>ممکن است </a:t>
            </a:r>
            <a:r>
              <a:rPr lang="fa-IR" dirty="0" smtClean="0"/>
              <a:t>علایم </a:t>
            </a:r>
            <a:r>
              <a:rPr lang="fa-IR" dirty="0"/>
              <a:t>مشخصه </a:t>
            </a:r>
            <a:r>
              <a:rPr lang="fa-IR" dirty="0" smtClean="0"/>
              <a:t>سل (سرفه </a:t>
            </a:r>
            <a:r>
              <a:rPr lang="fa-IR" dirty="0"/>
              <a:t>خلط دار، درد سینه، تنگی نفس، تب، هموپتیزی، تعریق </a:t>
            </a:r>
            <a:r>
              <a:rPr lang="fa-IR" dirty="0" smtClean="0"/>
              <a:t>شبانه )را </a:t>
            </a:r>
            <a:r>
              <a:rPr lang="fa-IR" dirty="0"/>
              <a:t>داشته باشند ولی در بسیاری از این بیماران ممکن است </a:t>
            </a:r>
            <a:r>
              <a:rPr lang="fa-IR" dirty="0" smtClean="0"/>
              <a:t>علایم </a:t>
            </a:r>
            <a:r>
              <a:rPr lang="fa-IR" dirty="0"/>
              <a:t>خفیف یا غیراختصاصی باشند</a:t>
            </a:r>
            <a:r>
              <a:rPr lang="fa-IR" dirty="0" smtClean="0"/>
              <a:t>.</a:t>
            </a:r>
          </a:p>
          <a:p>
            <a:pPr algn="r" rtl="1"/>
            <a:r>
              <a:rPr lang="fa-IR" dirty="0" smtClean="0"/>
              <a:t> علاوه </a:t>
            </a:r>
            <a:r>
              <a:rPr lang="fa-IR" dirty="0"/>
              <a:t>بر این مواردی از بیماری سل در افراد </a:t>
            </a:r>
            <a:r>
              <a:rPr lang="fa-IR" dirty="0" smtClean="0"/>
              <a:t>مبتلا </a:t>
            </a:r>
            <a:r>
              <a:rPr lang="fa-IR" dirty="0"/>
              <a:t>به </a:t>
            </a:r>
            <a:r>
              <a:rPr lang="en-US" dirty="0"/>
              <a:t>HIV </a:t>
            </a:r>
            <a:r>
              <a:rPr lang="fa-IR" dirty="0"/>
              <a:t>فاقد </a:t>
            </a:r>
            <a:r>
              <a:rPr lang="fa-IR" dirty="0" smtClean="0"/>
              <a:t>علایم </a:t>
            </a:r>
            <a:r>
              <a:rPr lang="fa-IR" dirty="0"/>
              <a:t>بالینی مشاهده شده است. </a:t>
            </a:r>
            <a:endParaRPr lang="fa-IR" dirty="0" smtClean="0"/>
          </a:p>
          <a:p>
            <a:pPr algn="r" rtl="1"/>
            <a:r>
              <a:rPr lang="fa-IR" dirty="0" smtClean="0"/>
              <a:t>همچنین </a:t>
            </a:r>
            <a:r>
              <a:rPr lang="fa-IR" dirty="0"/>
              <a:t>تا حدود %22 افراد </a:t>
            </a:r>
            <a:r>
              <a:rPr lang="en-US" dirty="0"/>
              <a:t>HIV </a:t>
            </a:r>
            <a:r>
              <a:rPr lang="fa-IR" dirty="0"/>
              <a:t>مثبت </a:t>
            </a:r>
            <a:r>
              <a:rPr lang="fa-IR" dirty="0" smtClean="0"/>
              <a:t>مبتلا </a:t>
            </a:r>
            <a:r>
              <a:rPr lang="fa-IR" dirty="0"/>
              <a:t>به سل ممکن است گرافی سینه طبیعی داشته باشند</a:t>
            </a:r>
            <a:r>
              <a:rPr lang="fa-IR" dirty="0" smtClean="0"/>
              <a:t>.</a:t>
            </a:r>
          </a:p>
          <a:p>
            <a:pPr algn="r" rtl="1"/>
            <a:r>
              <a:rPr lang="en-US" dirty="0" smtClean="0"/>
              <a:t>CHEST CT SCAN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932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ادامه: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2- </a:t>
            </a:r>
            <a:r>
              <a:rPr lang="fa-IR" dirty="0"/>
              <a:t>سل ریوی اسمیر منفی:از انجا که میزان ضایعات حفره ای در افراد </a:t>
            </a:r>
            <a:r>
              <a:rPr lang="fa-IR" dirty="0" smtClean="0"/>
              <a:t>مبتلا </a:t>
            </a:r>
            <a:r>
              <a:rPr lang="fa-IR" dirty="0"/>
              <a:t>به </a:t>
            </a:r>
            <a:r>
              <a:rPr lang="en-US" dirty="0"/>
              <a:t>HIV </a:t>
            </a:r>
            <a:r>
              <a:rPr lang="fa-IR" dirty="0"/>
              <a:t>کمتر ازبیماران معمول است شیوع سل اسمیر منفی در این افراد </a:t>
            </a:r>
            <a:r>
              <a:rPr lang="fa-IR" dirty="0" smtClean="0"/>
              <a:t>بالاتر </a:t>
            </a:r>
            <a:r>
              <a:rPr lang="fa-IR" dirty="0"/>
              <a:t>است. این امر سبب تاخیر در تشخیص بیماری سل و باعث افزایش مرگ ومیر این بیماران میشود</a:t>
            </a:r>
            <a:r>
              <a:rPr lang="fa-IR" dirty="0" smtClean="0"/>
              <a:t>.</a:t>
            </a:r>
          </a:p>
          <a:p>
            <a:pPr algn="r" rtl="1"/>
            <a:endParaRPr lang="fa-IR" dirty="0"/>
          </a:p>
          <a:p>
            <a:pPr algn="r" rtl="1"/>
            <a:r>
              <a:rPr lang="fa-IR" dirty="0"/>
              <a:t>3-بیماری ساب کلینیکال: در این </a:t>
            </a:r>
            <a:r>
              <a:rPr lang="fa-IR"/>
              <a:t>بیماران </a:t>
            </a:r>
            <a:r>
              <a:rPr lang="fa-IR" smtClean="0"/>
              <a:t>معمولا </a:t>
            </a:r>
            <a:r>
              <a:rPr lang="fa-IR" dirty="0" smtClean="0"/>
              <a:t>علایم </a:t>
            </a:r>
            <a:r>
              <a:rPr lang="fa-IR" dirty="0"/>
              <a:t>سل تا زمان شروع درمان انتی رتروویرال ظاهر نمیشود. این امر باعث تاخیر در تشخیص و افزایش مرگ و میر میشود. هر چند سیر بالینی این شکل بیماری </a:t>
            </a:r>
            <a:r>
              <a:rPr lang="fa-IR" dirty="0" smtClean="0"/>
              <a:t>کامل </a:t>
            </a:r>
            <a:r>
              <a:rPr lang="fa-IR" dirty="0"/>
              <a:t>شناخته شده نیست ولی این شکل بیماری در افراد </a:t>
            </a:r>
            <a:r>
              <a:rPr lang="en-US" dirty="0"/>
              <a:t>HIV </a:t>
            </a:r>
            <a:r>
              <a:rPr lang="fa-IR" dirty="0"/>
              <a:t>مثبت نشان دهنده مراحل اولیه بیماری سل است ودر صورت عدم درمان مناسب به بیماری </a:t>
            </a:r>
            <a:r>
              <a:rPr lang="fa-IR" dirty="0" smtClean="0"/>
              <a:t>علامت </a:t>
            </a:r>
            <a:r>
              <a:rPr lang="fa-IR" dirty="0"/>
              <a:t>دار و مرگ منتهی میشود.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6615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ادامه: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4- </a:t>
            </a:r>
            <a:r>
              <a:rPr lang="fa-IR" dirty="0"/>
              <a:t>سل خارج ریوی: در افراد </a:t>
            </a:r>
            <a:r>
              <a:rPr lang="fa-IR" dirty="0" smtClean="0"/>
              <a:t>مبتلا </a:t>
            </a:r>
            <a:r>
              <a:rPr lang="fa-IR" dirty="0"/>
              <a:t>به </a:t>
            </a:r>
            <a:r>
              <a:rPr lang="en-US" dirty="0"/>
              <a:t>HIV </a:t>
            </a:r>
            <a:r>
              <a:rPr lang="fa-IR" dirty="0"/>
              <a:t>شایع تر است</a:t>
            </a:r>
            <a:r>
              <a:rPr lang="fa-IR" dirty="0" smtClean="0"/>
              <a:t>.</a:t>
            </a:r>
          </a:p>
          <a:p>
            <a:pPr algn="r" rtl="1"/>
            <a:r>
              <a:rPr lang="fa-IR" dirty="0" smtClean="0"/>
              <a:t> </a:t>
            </a:r>
            <a:r>
              <a:rPr lang="fa-IR" dirty="0"/>
              <a:t>این شکل بیماری ممکن است همزمان با سل ریوی باشد. </a:t>
            </a:r>
            <a:endParaRPr lang="fa-IR" dirty="0" smtClean="0"/>
          </a:p>
          <a:p>
            <a:pPr algn="r" rtl="1"/>
            <a:r>
              <a:rPr lang="fa-IR" dirty="0" smtClean="0"/>
              <a:t>40 تا80</a:t>
            </a:r>
            <a:r>
              <a:rPr lang="fa-IR" dirty="0"/>
              <a:t>% موارد سل در </a:t>
            </a:r>
            <a:r>
              <a:rPr lang="fa-IR" dirty="0" smtClean="0"/>
              <a:t>مبتلایان </a:t>
            </a:r>
            <a:r>
              <a:rPr lang="fa-IR" dirty="0"/>
              <a:t>به </a:t>
            </a:r>
            <a:r>
              <a:rPr lang="en-US" dirty="0"/>
              <a:t>HIV </a:t>
            </a:r>
            <a:r>
              <a:rPr lang="fa-IR" dirty="0"/>
              <a:t>خارج ریوی می باشد. این رقم در افراد معمول %20-10 است. </a:t>
            </a:r>
            <a:endParaRPr lang="fa-IR" dirty="0" smtClean="0"/>
          </a:p>
          <a:p>
            <a:pPr algn="r" rtl="1"/>
            <a:r>
              <a:rPr lang="fa-IR" dirty="0" smtClean="0"/>
              <a:t>خطر </a:t>
            </a:r>
            <a:r>
              <a:rPr lang="fa-IR" dirty="0"/>
              <a:t>سل خارج ریوی با کاهش تعداد سلولهای 4</a:t>
            </a:r>
            <a:r>
              <a:rPr lang="en-US" dirty="0"/>
              <a:t>CD </a:t>
            </a:r>
            <a:r>
              <a:rPr lang="fa-IR" dirty="0"/>
              <a:t>افزایش می یابد. </a:t>
            </a:r>
            <a:endParaRPr lang="fa-IR" dirty="0" smtClean="0"/>
          </a:p>
          <a:p>
            <a:pPr algn="r" rtl="1"/>
            <a:r>
              <a:rPr lang="fa-IR" dirty="0" smtClean="0"/>
              <a:t>شایعترین </a:t>
            </a:r>
            <a:r>
              <a:rPr lang="fa-IR" dirty="0"/>
              <a:t>محل درگیری لنف نود و پلور است ولی هر عضوی ممکن است درگیر شود.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374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fa-IR" dirty="0" smtClean="0"/>
              <a:t>معرفی یک بیمار: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/>
            <a:r>
              <a:rPr lang="fa-IR" dirty="0" smtClean="0"/>
              <a:t>بیمار </a:t>
            </a:r>
            <a:r>
              <a:rPr lang="en-US" dirty="0" smtClean="0"/>
              <a:t>HIV</a:t>
            </a:r>
            <a:r>
              <a:rPr lang="fa-IR" dirty="0" smtClean="0"/>
              <a:t>مثبت که به تازگی تشخیص داده شده، برای بررسی های اولیه به مرکز مشاوره ارجاع داده می شود. جواب تست پوستی توبرکولین  7 </a:t>
            </a:r>
            <a:r>
              <a:rPr lang="en-US" dirty="0" smtClean="0"/>
              <a:t>mm</a:t>
            </a:r>
            <a:r>
              <a:rPr lang="fa-IR" dirty="0" smtClean="0"/>
              <a:t>بوده است.</a:t>
            </a:r>
          </a:p>
          <a:p>
            <a:pPr algn="r" rtl="1"/>
            <a:r>
              <a:rPr lang="fa-IR" dirty="0" smtClean="0"/>
              <a:t>اهمیت این تست چیست؟</a:t>
            </a:r>
          </a:p>
          <a:p>
            <a:pPr algn="r" rtl="1"/>
            <a:r>
              <a:rPr lang="fa-IR" dirty="0" smtClean="0"/>
              <a:t>در شرح حال و ازمایشات  به چه نکاتی باید توجه شود؟</a:t>
            </a:r>
          </a:p>
          <a:p>
            <a:pPr algn="r" rtl="1"/>
            <a:r>
              <a:rPr lang="fa-IR" dirty="0" smtClean="0"/>
              <a:t>درخواست رادیوگرافی قفسه سینه لازم است؟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562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309</TotalTime>
  <Words>2760</Words>
  <Application>Microsoft Office PowerPoint</Application>
  <PresentationFormat>Widescreen</PresentationFormat>
  <Paragraphs>204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3" baseType="lpstr">
      <vt:lpstr>Arial</vt:lpstr>
      <vt:lpstr>Century Gothic</vt:lpstr>
      <vt:lpstr>Tahoma</vt:lpstr>
      <vt:lpstr>Wingdings 3</vt:lpstr>
      <vt:lpstr>Wisp</vt:lpstr>
      <vt:lpstr>TB and HIV</vt:lpstr>
      <vt:lpstr>مقدمه:</vt:lpstr>
      <vt:lpstr>ادامه:</vt:lpstr>
      <vt:lpstr>تظاهر بالینی:</vt:lpstr>
      <vt:lpstr>سل فعال:</vt:lpstr>
      <vt:lpstr>اشکال مهم سل در افرادHIV:</vt:lpstr>
      <vt:lpstr>ادامه:</vt:lpstr>
      <vt:lpstr>ادامه:</vt:lpstr>
      <vt:lpstr>معرفی یک بیمار:</vt:lpstr>
      <vt:lpstr>تشخیص سل نهفته:</vt:lpstr>
      <vt:lpstr>سل نهفته:</vt:lpstr>
      <vt:lpstr>ادامه:</vt:lpstr>
      <vt:lpstr>سل نهفته:</vt:lpstr>
      <vt:lpstr>تماس نزدیک:</vt:lpstr>
      <vt:lpstr>ادامه:</vt:lpstr>
      <vt:lpstr>ادامه:</vt:lpstr>
      <vt:lpstr>ادامه:</vt:lpstr>
      <vt:lpstr>ادامه:</vt:lpstr>
      <vt:lpstr>حاملگی:</vt:lpstr>
      <vt:lpstr>ادامه:</vt:lpstr>
      <vt:lpstr>معرفی یک بیمار:</vt:lpstr>
      <vt:lpstr>تشخیص سل فعال:</vt:lpstr>
      <vt:lpstr>ادامه:</vt:lpstr>
      <vt:lpstr>ادامه:</vt:lpstr>
      <vt:lpstr>نکته مهم:</vt:lpstr>
      <vt:lpstr>نکته مهم تر:</vt:lpstr>
      <vt:lpstr>شروع ART:</vt:lpstr>
      <vt:lpstr>داروهای پیشنهادی:</vt:lpstr>
      <vt:lpstr>معرفی بیمار :</vt:lpstr>
      <vt:lpstr>ادامه:</vt:lpstr>
      <vt:lpstr>ادامه:</vt:lpstr>
      <vt:lpstr>کوتریموکسازول:</vt:lpstr>
      <vt:lpstr>پایش بیماران:</vt:lpstr>
      <vt:lpstr>ادامه:</vt:lpstr>
      <vt:lpstr>معرفی بیمار:</vt:lpstr>
      <vt:lpstr>ادامه:</vt:lpstr>
      <vt:lpstr>بثورات پوستی؟</vt:lpstr>
      <vt:lpstr>پایان درمان: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TB and HIV</dc:title>
  <dc:creator>Windows User</dc:creator>
  <cp:lastModifiedBy>Windows User</cp:lastModifiedBy>
  <cp:revision>78</cp:revision>
  <dcterms:created xsi:type="dcterms:W3CDTF">2023-10-06T07:49:29Z</dcterms:created>
  <dcterms:modified xsi:type="dcterms:W3CDTF">2023-10-12T15:28:57Z</dcterms:modified>
</cp:coreProperties>
</file>